
<file path=[Content_Types].xml><?xml version="1.0" encoding="utf-8"?>
<Types xmlns="http://schemas.openxmlformats.org/package/2006/content-types">
  <Default Extension="png" ContentType="image/png"/>
  <Default Extension="jpeg" ContentType="image/jpeg"/>
  <Default Extension="emf" ContentType="image/x-emf"/>
  <Default Extension="MOV" ContentType="video/quicktime"/>
  <Default Extension="rels" ContentType="application/vnd.openxmlformats-package.relationships+xml"/>
  <Default Extension="xml" ContentType="application/xml"/>
  <Default Extension="tiff" ContentType="image/tiff"/>
  <Default Extension="gif" ContentType="image/gif"/>
  <Default Extension="mp4" ContentType="video/mp4"/>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5"/>
  </p:sldMasterIdLst>
  <p:notesMasterIdLst>
    <p:notesMasterId r:id="rId27"/>
  </p:notesMasterIdLst>
  <p:sldIdLst>
    <p:sldId id="302" r:id="rId6"/>
    <p:sldId id="328" r:id="rId7"/>
    <p:sldId id="321" r:id="rId8"/>
    <p:sldId id="322" r:id="rId9"/>
    <p:sldId id="323" r:id="rId10"/>
    <p:sldId id="313" r:id="rId11"/>
    <p:sldId id="324" r:id="rId12"/>
    <p:sldId id="318" r:id="rId13"/>
    <p:sldId id="291" r:id="rId14"/>
    <p:sldId id="317" r:id="rId15"/>
    <p:sldId id="288" r:id="rId16"/>
    <p:sldId id="314" r:id="rId17"/>
    <p:sldId id="327" r:id="rId18"/>
    <p:sldId id="315" r:id="rId19"/>
    <p:sldId id="309" r:id="rId20"/>
    <p:sldId id="325" r:id="rId21"/>
    <p:sldId id="326" r:id="rId22"/>
    <p:sldId id="305" r:id="rId23"/>
    <p:sldId id="320" r:id="rId24"/>
    <p:sldId id="290" r:id="rId25"/>
    <p:sldId id="308" r:id="rId26"/>
  </p:sldIdLst>
  <p:sldSz cx="9144000" cy="6858000" type="screen4x3"/>
  <p:notesSz cx="6797675" cy="9926638"/>
  <p:defaultTextStyle>
    <a:defPPr>
      <a:defRPr lang="en-US"/>
    </a:defPPr>
    <a:lvl1pPr algn="l" rtl="0" fontAlgn="base">
      <a:spcBef>
        <a:spcPct val="0"/>
      </a:spcBef>
      <a:spcAft>
        <a:spcPct val="0"/>
      </a:spcAft>
      <a:defRPr kern="1200" baseline="-25000">
        <a:solidFill>
          <a:schemeClr val="tx1"/>
        </a:solidFill>
        <a:latin typeface="Arial" charset="0"/>
        <a:ea typeface="+mn-ea"/>
        <a:cs typeface="+mn-cs"/>
      </a:defRPr>
    </a:lvl1pPr>
    <a:lvl2pPr marL="457200" algn="l" rtl="0" fontAlgn="base">
      <a:spcBef>
        <a:spcPct val="0"/>
      </a:spcBef>
      <a:spcAft>
        <a:spcPct val="0"/>
      </a:spcAft>
      <a:defRPr kern="1200" baseline="-25000">
        <a:solidFill>
          <a:schemeClr val="tx1"/>
        </a:solidFill>
        <a:latin typeface="Arial" charset="0"/>
        <a:ea typeface="+mn-ea"/>
        <a:cs typeface="+mn-cs"/>
      </a:defRPr>
    </a:lvl2pPr>
    <a:lvl3pPr marL="914400" algn="l" rtl="0" fontAlgn="base">
      <a:spcBef>
        <a:spcPct val="0"/>
      </a:spcBef>
      <a:spcAft>
        <a:spcPct val="0"/>
      </a:spcAft>
      <a:defRPr kern="1200" baseline="-25000">
        <a:solidFill>
          <a:schemeClr val="tx1"/>
        </a:solidFill>
        <a:latin typeface="Arial" charset="0"/>
        <a:ea typeface="+mn-ea"/>
        <a:cs typeface="+mn-cs"/>
      </a:defRPr>
    </a:lvl3pPr>
    <a:lvl4pPr marL="1371600" algn="l" rtl="0" fontAlgn="base">
      <a:spcBef>
        <a:spcPct val="0"/>
      </a:spcBef>
      <a:spcAft>
        <a:spcPct val="0"/>
      </a:spcAft>
      <a:defRPr kern="1200" baseline="-25000">
        <a:solidFill>
          <a:schemeClr val="tx1"/>
        </a:solidFill>
        <a:latin typeface="Arial" charset="0"/>
        <a:ea typeface="+mn-ea"/>
        <a:cs typeface="+mn-cs"/>
      </a:defRPr>
    </a:lvl4pPr>
    <a:lvl5pPr marL="1828800" algn="l" rtl="0" fontAlgn="base">
      <a:spcBef>
        <a:spcPct val="0"/>
      </a:spcBef>
      <a:spcAft>
        <a:spcPct val="0"/>
      </a:spcAft>
      <a:defRPr kern="1200" baseline="-25000">
        <a:solidFill>
          <a:schemeClr val="tx1"/>
        </a:solidFill>
        <a:latin typeface="Arial" charset="0"/>
        <a:ea typeface="+mn-ea"/>
        <a:cs typeface="+mn-cs"/>
      </a:defRPr>
    </a:lvl5pPr>
    <a:lvl6pPr marL="2286000" algn="l" defTabSz="914400" rtl="0" eaLnBrk="1" latinLnBrk="0" hangingPunct="1">
      <a:defRPr kern="1200" baseline="-25000">
        <a:solidFill>
          <a:schemeClr val="tx1"/>
        </a:solidFill>
        <a:latin typeface="Arial" charset="0"/>
        <a:ea typeface="+mn-ea"/>
        <a:cs typeface="+mn-cs"/>
      </a:defRPr>
    </a:lvl6pPr>
    <a:lvl7pPr marL="2743200" algn="l" defTabSz="914400" rtl="0" eaLnBrk="1" latinLnBrk="0" hangingPunct="1">
      <a:defRPr kern="1200" baseline="-25000">
        <a:solidFill>
          <a:schemeClr val="tx1"/>
        </a:solidFill>
        <a:latin typeface="Arial" charset="0"/>
        <a:ea typeface="+mn-ea"/>
        <a:cs typeface="+mn-cs"/>
      </a:defRPr>
    </a:lvl7pPr>
    <a:lvl8pPr marL="3200400" algn="l" defTabSz="914400" rtl="0" eaLnBrk="1" latinLnBrk="0" hangingPunct="1">
      <a:defRPr kern="1200" baseline="-25000">
        <a:solidFill>
          <a:schemeClr val="tx1"/>
        </a:solidFill>
        <a:latin typeface="Arial" charset="0"/>
        <a:ea typeface="+mn-ea"/>
        <a:cs typeface="+mn-cs"/>
      </a:defRPr>
    </a:lvl8pPr>
    <a:lvl9pPr marL="3657600" algn="l" defTabSz="914400" rtl="0" eaLnBrk="1" latinLnBrk="0" hangingPunct="1">
      <a:defRPr kern="1200" baseline="-250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4111">
          <p15:clr>
            <a:srgbClr val="A4A3A4"/>
          </p15:clr>
        </p15:guide>
        <p15:guide id="2" pos="3264">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25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653" autoAdjust="0"/>
    <p:restoredTop sz="79828" autoAdjust="0"/>
  </p:normalViewPr>
  <p:slideViewPr>
    <p:cSldViewPr>
      <p:cViewPr varScale="1">
        <p:scale>
          <a:sx n="93" d="100"/>
          <a:sy n="93" d="100"/>
        </p:scale>
        <p:origin x="2064" y="84"/>
      </p:cViewPr>
      <p:guideLst>
        <p:guide orient="horz" pos="4111"/>
        <p:guide pos="3264"/>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ableStyles" Target="tableStyles.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5560" tIns="47780" rIns="95560" bIns="47780" rtlCol="0"/>
          <a:lstStyle>
            <a:lvl1pPr algn="l" fontAlgn="auto">
              <a:spcBef>
                <a:spcPts val="0"/>
              </a:spcBef>
              <a:spcAft>
                <a:spcPts val="0"/>
              </a:spcAft>
              <a:defRPr sz="1300" baseline="0">
                <a:latin typeface="+mn-lt"/>
              </a:defRPr>
            </a:lvl1pPr>
          </a:lstStyle>
          <a:p>
            <a:pPr>
              <a:defRPr/>
            </a:pPr>
            <a:endParaRPr lang="en-GB"/>
          </a:p>
        </p:txBody>
      </p:sp>
      <p:sp>
        <p:nvSpPr>
          <p:cNvPr id="3" name="Date Placeholder 2"/>
          <p:cNvSpPr>
            <a:spLocks noGrp="1"/>
          </p:cNvSpPr>
          <p:nvPr>
            <p:ph type="dt" idx="1"/>
          </p:nvPr>
        </p:nvSpPr>
        <p:spPr>
          <a:xfrm>
            <a:off x="3850443" y="0"/>
            <a:ext cx="2945659" cy="496332"/>
          </a:xfrm>
          <a:prstGeom prst="rect">
            <a:avLst/>
          </a:prstGeom>
        </p:spPr>
        <p:txBody>
          <a:bodyPr vert="horz" lIns="95560" tIns="47780" rIns="95560" bIns="47780" rtlCol="0"/>
          <a:lstStyle>
            <a:lvl1pPr algn="r" fontAlgn="auto">
              <a:spcBef>
                <a:spcPts val="0"/>
              </a:spcBef>
              <a:spcAft>
                <a:spcPts val="0"/>
              </a:spcAft>
              <a:defRPr sz="1300" baseline="0" smtClean="0">
                <a:latin typeface="+mn-lt"/>
              </a:defRPr>
            </a:lvl1pPr>
          </a:lstStyle>
          <a:p>
            <a:pPr>
              <a:defRPr/>
            </a:pPr>
            <a:fld id="{26B1EFFB-38CE-4026-A709-A753B837C176}" type="datetimeFigureOut">
              <a:rPr lang="en-GB"/>
              <a:pPr>
                <a:defRPr/>
              </a:pPr>
              <a:t>24/01/2018</a:t>
            </a:fld>
            <a:endParaRPr lang="en-GB"/>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5560" tIns="47780" rIns="95560" bIns="47780" rtlCol="0" anchor="ctr"/>
          <a:lstStyle/>
          <a:p>
            <a:pPr lvl="0"/>
            <a:endParaRPr lang="en-GB" noProof="0"/>
          </a:p>
        </p:txBody>
      </p:sp>
      <p:sp>
        <p:nvSpPr>
          <p:cNvPr id="5" name="Notes Placeholder 4"/>
          <p:cNvSpPr>
            <a:spLocks noGrp="1"/>
          </p:cNvSpPr>
          <p:nvPr>
            <p:ph type="body" sz="quarter" idx="3"/>
          </p:nvPr>
        </p:nvSpPr>
        <p:spPr>
          <a:xfrm>
            <a:off x="679768" y="4715153"/>
            <a:ext cx="5438140" cy="4466987"/>
          </a:xfrm>
          <a:prstGeom prst="rect">
            <a:avLst/>
          </a:prstGeom>
        </p:spPr>
        <p:txBody>
          <a:bodyPr vert="horz" lIns="95560" tIns="47780" rIns="95560" bIns="4778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6" name="Footer Placeholder 5"/>
          <p:cNvSpPr>
            <a:spLocks noGrp="1"/>
          </p:cNvSpPr>
          <p:nvPr>
            <p:ph type="ftr" sz="quarter" idx="4"/>
          </p:nvPr>
        </p:nvSpPr>
        <p:spPr>
          <a:xfrm>
            <a:off x="0" y="9428583"/>
            <a:ext cx="2945659" cy="496332"/>
          </a:xfrm>
          <a:prstGeom prst="rect">
            <a:avLst/>
          </a:prstGeom>
        </p:spPr>
        <p:txBody>
          <a:bodyPr vert="horz" lIns="95560" tIns="47780" rIns="95560" bIns="47780" rtlCol="0" anchor="b"/>
          <a:lstStyle>
            <a:lvl1pPr algn="l" fontAlgn="auto">
              <a:spcBef>
                <a:spcPts val="0"/>
              </a:spcBef>
              <a:spcAft>
                <a:spcPts val="0"/>
              </a:spcAft>
              <a:defRPr sz="1300" baseline="0">
                <a:latin typeface="+mn-lt"/>
              </a:defRPr>
            </a:lvl1pPr>
          </a:lstStyle>
          <a:p>
            <a:pPr>
              <a:defRPr/>
            </a:pPr>
            <a:endParaRPr lang="en-GB"/>
          </a:p>
        </p:txBody>
      </p:sp>
      <p:sp>
        <p:nvSpPr>
          <p:cNvPr id="7" name="Slide Number Placeholder 6"/>
          <p:cNvSpPr>
            <a:spLocks noGrp="1"/>
          </p:cNvSpPr>
          <p:nvPr>
            <p:ph type="sldNum" sz="quarter" idx="5"/>
          </p:nvPr>
        </p:nvSpPr>
        <p:spPr>
          <a:xfrm>
            <a:off x="3850443" y="9428583"/>
            <a:ext cx="2945659" cy="496332"/>
          </a:xfrm>
          <a:prstGeom prst="rect">
            <a:avLst/>
          </a:prstGeom>
        </p:spPr>
        <p:txBody>
          <a:bodyPr vert="horz" lIns="95560" tIns="47780" rIns="95560" bIns="47780" rtlCol="0" anchor="b"/>
          <a:lstStyle>
            <a:lvl1pPr algn="r" fontAlgn="auto">
              <a:spcBef>
                <a:spcPts val="0"/>
              </a:spcBef>
              <a:spcAft>
                <a:spcPts val="0"/>
              </a:spcAft>
              <a:defRPr sz="1300" baseline="0" smtClean="0">
                <a:latin typeface="+mn-lt"/>
              </a:defRPr>
            </a:lvl1pPr>
          </a:lstStyle>
          <a:p>
            <a:pPr>
              <a:defRPr/>
            </a:pPr>
            <a:fld id="{34447128-5918-42F5-9BB6-CB7308F932F5}" type="slidenum">
              <a:rPr lang="en-GB"/>
              <a:pPr>
                <a:defRPr/>
              </a:pPr>
              <a:t>‹#›</a:t>
            </a:fld>
            <a:endParaRPr lang="en-GB"/>
          </a:p>
        </p:txBody>
      </p:sp>
    </p:spTree>
    <p:extLst>
      <p:ext uri="{BB962C8B-B14F-4D97-AF65-F5344CB8AC3E}">
        <p14:creationId xmlns:p14="http://schemas.microsoft.com/office/powerpoint/2010/main" val="1012019384"/>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Going to canter through some of the water research activities we have at the University.  The title is research with LIAT but actually I will start with some work that </a:t>
            </a:r>
            <a:r>
              <a:rPr lang="en-GB" dirty="0" err="1" smtClean="0"/>
              <a:t>Endwad</a:t>
            </a:r>
            <a:r>
              <a:rPr lang="en-GB" dirty="0" smtClean="0"/>
              <a:t> Hanna and </a:t>
            </a:r>
            <a:r>
              <a:rPr lang="en-GB" dirty="0" err="1" smtClean="0"/>
              <a:t>coleagues</a:t>
            </a:r>
            <a:r>
              <a:rPr lang="en-GB" dirty="0" smtClean="0"/>
              <a:t> in he School of </a:t>
            </a:r>
            <a:r>
              <a:rPr lang="en-GB" dirty="0" err="1" smtClean="0"/>
              <a:t>Geographty</a:t>
            </a:r>
            <a:r>
              <a:rPr lang="en-GB" baseline="0" dirty="0" smtClean="0"/>
              <a:t> have been doing.</a:t>
            </a:r>
            <a:endParaRPr lang="en-GB" dirty="0"/>
          </a:p>
          <a:p>
            <a:endParaRPr lang="en-GB" dirty="0"/>
          </a:p>
        </p:txBody>
      </p:sp>
      <p:sp>
        <p:nvSpPr>
          <p:cNvPr id="4" name="Slide Number Placeholder 3"/>
          <p:cNvSpPr>
            <a:spLocks noGrp="1"/>
          </p:cNvSpPr>
          <p:nvPr>
            <p:ph type="sldNum" sz="quarter" idx="10"/>
          </p:nvPr>
        </p:nvSpPr>
        <p:spPr/>
        <p:txBody>
          <a:bodyPr/>
          <a:lstStyle/>
          <a:p>
            <a:pPr>
              <a:defRPr/>
            </a:pPr>
            <a:fld id="{34447128-5918-42F5-9BB6-CB7308F932F5}" type="slidenum">
              <a:rPr lang="en-GB" smtClean="0"/>
              <a:pPr>
                <a:defRPr/>
              </a:pPr>
              <a:t>1</a:t>
            </a:fld>
            <a:endParaRPr lang="en-GB"/>
          </a:p>
        </p:txBody>
      </p:sp>
    </p:spTree>
    <p:extLst>
      <p:ext uri="{BB962C8B-B14F-4D97-AF65-F5344CB8AC3E}">
        <p14:creationId xmlns:p14="http://schemas.microsoft.com/office/powerpoint/2010/main" val="24143377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Trials have shown how the agricultural robot can be used to direct an extremely low intensity ultra-violet light onto strawberries to zap mildew as it travels along rows, and the scientists are currently testing methods to perfect this procedure in order to combat fungal infections without the use of pesticides.</a:t>
            </a:r>
          </a:p>
          <a:p>
            <a:endParaRPr lang="en-GB" dirty="0" smtClean="0"/>
          </a:p>
          <a:p>
            <a:r>
              <a:rPr lang="en-GB" dirty="0" smtClean="0"/>
              <a:t>Ultra-violet, or UV, light is electromagnetic radiation with wavelengths between the visible spectrum (400 nanometres) and x-rays (4–20 nanometres). UV light is subdivided into three groups depending on the wavelength. In Thorvald's treatment of strawberry plants UV-B light is used (280–315 nm).</a:t>
            </a:r>
          </a:p>
          <a:p>
            <a:endParaRPr lang="en-GB" dirty="0" smtClean="0"/>
          </a:p>
          <a:p>
            <a:r>
              <a:rPr lang="en-GB" dirty="0" smtClean="0"/>
              <a:t>Energy from UV light can destroy microorganisms such as mould by breaking down chemical bonding in the DNA so that the cells die. This technique is frequently used to get rid of fungal growth in homes after flooding, or to rescue books or museum artefacts which have been attacked by mould.</a:t>
            </a:r>
          </a:p>
          <a:p>
            <a:r>
              <a:rPr lang="en-GB" dirty="0" err="1" smtClean="0"/>
              <a:t>Infitration</a:t>
            </a:r>
            <a:r>
              <a:rPr lang="en-GB" dirty="0" smtClean="0"/>
              <a:t> </a:t>
            </a:r>
            <a:r>
              <a:rPr lang="en-GB" dirty="0"/>
              <a:t>rate, flooding drought </a:t>
            </a:r>
          </a:p>
        </p:txBody>
      </p:sp>
      <p:sp>
        <p:nvSpPr>
          <p:cNvPr id="4" name="Slide Number Placeholder 3"/>
          <p:cNvSpPr>
            <a:spLocks noGrp="1"/>
          </p:cNvSpPr>
          <p:nvPr>
            <p:ph type="sldNum" sz="quarter" idx="10"/>
          </p:nvPr>
        </p:nvSpPr>
        <p:spPr/>
        <p:txBody>
          <a:bodyPr/>
          <a:lstStyle/>
          <a:p>
            <a:pPr>
              <a:defRPr/>
            </a:pPr>
            <a:fld id="{34447128-5918-42F5-9BB6-CB7308F932F5}" type="slidenum">
              <a:rPr lang="en-GB" smtClean="0"/>
              <a:pPr>
                <a:defRPr/>
              </a:pPr>
              <a:t>11</a:t>
            </a:fld>
            <a:endParaRPr lang="en-GB"/>
          </a:p>
        </p:txBody>
      </p:sp>
    </p:spTree>
    <p:extLst>
      <p:ext uri="{BB962C8B-B14F-4D97-AF65-F5344CB8AC3E}">
        <p14:creationId xmlns:p14="http://schemas.microsoft.com/office/powerpoint/2010/main" val="23109157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34447128-5918-42F5-9BB6-CB7308F932F5}" type="slidenum">
              <a:rPr lang="en-GB" smtClean="0"/>
              <a:pPr>
                <a:defRPr/>
              </a:pPr>
              <a:t>12</a:t>
            </a:fld>
            <a:endParaRPr lang="en-GB"/>
          </a:p>
        </p:txBody>
      </p:sp>
    </p:spTree>
    <p:extLst>
      <p:ext uri="{BB962C8B-B14F-4D97-AF65-F5344CB8AC3E}">
        <p14:creationId xmlns:p14="http://schemas.microsoft.com/office/powerpoint/2010/main" val="31943037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34447128-5918-42F5-9BB6-CB7308F932F5}" type="slidenum">
              <a:rPr lang="en-GB" smtClean="0"/>
              <a:pPr>
                <a:defRPr/>
              </a:pPr>
              <a:t>13</a:t>
            </a:fld>
            <a:endParaRPr lang="en-GB"/>
          </a:p>
        </p:txBody>
      </p:sp>
    </p:spTree>
    <p:extLst>
      <p:ext uri="{BB962C8B-B14F-4D97-AF65-F5344CB8AC3E}">
        <p14:creationId xmlns:p14="http://schemas.microsoft.com/office/powerpoint/2010/main" val="31035748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34447128-5918-42F5-9BB6-CB7308F932F5}" type="slidenum">
              <a:rPr lang="en-GB" smtClean="0"/>
              <a:pPr>
                <a:defRPr/>
              </a:pPr>
              <a:t>14</a:t>
            </a:fld>
            <a:endParaRPr lang="en-GB"/>
          </a:p>
        </p:txBody>
      </p:sp>
    </p:spTree>
    <p:extLst>
      <p:ext uri="{BB962C8B-B14F-4D97-AF65-F5344CB8AC3E}">
        <p14:creationId xmlns:p14="http://schemas.microsoft.com/office/powerpoint/2010/main" val="10856615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Sediment trapping and flood attenuation</a:t>
            </a:r>
          </a:p>
          <a:p>
            <a:endParaRPr lang="en-GB" dirty="0"/>
          </a:p>
          <a:p>
            <a:r>
              <a:rPr lang="en-GB" dirty="0"/>
              <a:t>Local demonstration to stakeholders such as farmers</a:t>
            </a:r>
          </a:p>
        </p:txBody>
      </p:sp>
      <p:sp>
        <p:nvSpPr>
          <p:cNvPr id="4" name="Slide Number Placeholder 3"/>
          <p:cNvSpPr>
            <a:spLocks noGrp="1"/>
          </p:cNvSpPr>
          <p:nvPr>
            <p:ph type="sldNum" sz="quarter" idx="10"/>
          </p:nvPr>
        </p:nvSpPr>
        <p:spPr/>
        <p:txBody>
          <a:bodyPr/>
          <a:lstStyle/>
          <a:p>
            <a:pPr>
              <a:defRPr/>
            </a:pPr>
            <a:fld id="{34447128-5918-42F5-9BB6-CB7308F932F5}" type="slidenum">
              <a:rPr lang="en-GB" smtClean="0"/>
              <a:pPr>
                <a:defRPr/>
              </a:pPr>
              <a:t>15</a:t>
            </a:fld>
            <a:endParaRPr lang="en-GB"/>
          </a:p>
        </p:txBody>
      </p:sp>
    </p:spTree>
    <p:extLst>
      <p:ext uri="{BB962C8B-B14F-4D97-AF65-F5344CB8AC3E}">
        <p14:creationId xmlns:p14="http://schemas.microsoft.com/office/powerpoint/2010/main" val="12801236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34447128-5918-42F5-9BB6-CB7308F932F5}" type="slidenum">
              <a:rPr lang="en-GB" smtClean="0"/>
              <a:pPr>
                <a:defRPr/>
              </a:pPr>
              <a:t>16</a:t>
            </a:fld>
            <a:endParaRPr lang="en-GB"/>
          </a:p>
        </p:txBody>
      </p:sp>
    </p:spTree>
    <p:extLst>
      <p:ext uri="{BB962C8B-B14F-4D97-AF65-F5344CB8AC3E}">
        <p14:creationId xmlns:p14="http://schemas.microsoft.com/office/powerpoint/2010/main" val="13922804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34447128-5918-42F5-9BB6-CB7308F932F5}" type="slidenum">
              <a:rPr lang="en-GB" smtClean="0"/>
              <a:pPr>
                <a:defRPr/>
              </a:pPr>
              <a:t>17</a:t>
            </a:fld>
            <a:endParaRPr lang="en-GB"/>
          </a:p>
        </p:txBody>
      </p:sp>
    </p:spTree>
    <p:extLst>
      <p:ext uri="{BB962C8B-B14F-4D97-AF65-F5344CB8AC3E}">
        <p14:creationId xmlns:p14="http://schemas.microsoft.com/office/powerpoint/2010/main" val="8585298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Focusing on solving </a:t>
            </a:r>
            <a:r>
              <a:rPr lang="en-GB" dirty="0" err="1"/>
              <a:t>thr</a:t>
            </a:r>
            <a:r>
              <a:rPr lang="en-GB" dirty="0"/>
              <a:t> most pressing environmental an societal problems emerging from the Worlds Largest Rivers (21 in total, from 100s large rivers – in map above)  Some pass through multiple countries – a challenge.</a:t>
            </a:r>
          </a:p>
          <a:p>
            <a:r>
              <a:rPr lang="en-GB" dirty="0"/>
              <a:t>Some of the worlds largest cities are on the WLRs including Karachi, Kolkata and Shanghai.</a:t>
            </a:r>
          </a:p>
          <a:p>
            <a:r>
              <a:rPr lang="en-GB" dirty="0"/>
              <a:t>Challenges that need resolving include extreme drought,  flood, flood related contamination from metal mining and processing, water- borne and vector-borne diseases.</a:t>
            </a:r>
          </a:p>
          <a:p>
            <a:endParaRPr lang="en-GB" dirty="0"/>
          </a:p>
          <a:p>
            <a:r>
              <a:rPr lang="en-GB" dirty="0"/>
              <a:t>Prof</a:t>
            </a:r>
            <a:r>
              <a:rPr lang="en-GB" baseline="0" dirty="0"/>
              <a:t> Mark Macklin shares a professorship in NZ which means we can widen our access to ideas, research </a:t>
            </a:r>
            <a:r>
              <a:rPr lang="en-GB" baseline="0" dirty="0" err="1"/>
              <a:t>etc</a:t>
            </a:r>
            <a:endParaRPr lang="en-GB" dirty="0"/>
          </a:p>
          <a:p>
            <a:r>
              <a:rPr lang="en-GB" dirty="0"/>
              <a:t>Flood Mal – using the current water and flood models and vector (mosquito)</a:t>
            </a:r>
            <a:r>
              <a:rPr lang="en-GB" baseline="0" dirty="0"/>
              <a:t> models</a:t>
            </a:r>
            <a:r>
              <a:rPr lang="en-GB" dirty="0"/>
              <a:t> in Zambia combined with the newly available earth</a:t>
            </a:r>
            <a:r>
              <a:rPr lang="en-GB" baseline="0" dirty="0"/>
              <a:t> observation data to better forecast malaria hotspots in order to locate areas and provide appropriate intervention.</a:t>
            </a:r>
          </a:p>
          <a:p>
            <a:r>
              <a:rPr lang="en-GB" dirty="0">
                <a:effectLst/>
              </a:rPr>
              <a:t>In December 2013, the east of England experienced the most severe tidal surge since the 1953 flood, with sea levels rising by almost six metres in places. More than 2,000 acres of farmland was flooded with some of the most serious breaches south of the Humber and around Boston.</a:t>
            </a:r>
          </a:p>
          <a:p>
            <a:r>
              <a:rPr lang="en-GB" dirty="0">
                <a:effectLst/>
              </a:rPr>
              <a:t>The new study aims to work out the true economic cost of coastal flooding and how farmland damaged by saltwater can best be brought back into use to support Lincolnshire’s agricultural industry.</a:t>
            </a:r>
          </a:p>
          <a:p>
            <a:r>
              <a:rPr lang="en-GB" dirty="0">
                <a:effectLst/>
              </a:rPr>
              <a:t>The study is delivered in collaboration with farmers operating in and around the Lincolnshire Wash.</a:t>
            </a:r>
          </a:p>
          <a:p>
            <a:r>
              <a:rPr lang="en-GB" dirty="0">
                <a:effectLst/>
              </a:rPr>
              <a:t>The team of scientists and economists will consider the potential economic impact including the long-term effects of increased levels of soil salinity on agricultural land.</a:t>
            </a:r>
          </a:p>
          <a:p>
            <a:r>
              <a:rPr lang="en-GB" dirty="0">
                <a:effectLst/>
              </a:rPr>
              <a:t>This will include modelling future scenarios of potential sea level rises and resulting impact on soil salinity levels on England’s east coast.  40%</a:t>
            </a:r>
            <a:r>
              <a:rPr lang="en-GB" baseline="0" dirty="0">
                <a:effectLst/>
              </a:rPr>
              <a:t> of </a:t>
            </a:r>
            <a:r>
              <a:rPr lang="en-GB" baseline="0" dirty="0" err="1">
                <a:effectLst/>
              </a:rPr>
              <a:t>lincs</a:t>
            </a:r>
            <a:r>
              <a:rPr lang="en-GB" baseline="0" dirty="0">
                <a:effectLst/>
              </a:rPr>
              <a:t> </a:t>
            </a:r>
            <a:r>
              <a:rPr lang="en-GB" baseline="0" dirty="0" err="1">
                <a:effectLst/>
              </a:rPr>
              <a:t>prine</a:t>
            </a:r>
            <a:r>
              <a:rPr lang="en-GB" baseline="0" dirty="0">
                <a:effectLst/>
              </a:rPr>
              <a:t> to flooding.  This project </a:t>
            </a:r>
            <a:r>
              <a:rPr lang="en-GB" baseline="0" dirty="0" err="1">
                <a:effectLst/>
              </a:rPr>
              <a:t>darws</a:t>
            </a:r>
            <a:r>
              <a:rPr lang="en-GB" baseline="0" dirty="0">
                <a:effectLst/>
              </a:rPr>
              <a:t> on Dutch and other expertise.  (just as </a:t>
            </a:r>
            <a:r>
              <a:rPr lang="en-GB" baseline="0" dirty="0" err="1">
                <a:effectLst/>
              </a:rPr>
              <a:t>as</a:t>
            </a:r>
            <a:r>
              <a:rPr lang="en-GB" baseline="0" dirty="0">
                <a:effectLst/>
              </a:rPr>
              <a:t> the Dutch drained it the first time..  We really need those partnerships</a:t>
            </a:r>
            <a:endParaRPr lang="en-GB" dirty="0">
              <a:effectLst/>
            </a:endParaRPr>
          </a:p>
          <a:p>
            <a:endParaRPr lang="en-GB" baseline="0" dirty="0"/>
          </a:p>
          <a:p>
            <a:endParaRPr lang="en-GB" dirty="0"/>
          </a:p>
          <a:p>
            <a:endParaRPr lang="en-GB" dirty="0"/>
          </a:p>
        </p:txBody>
      </p:sp>
      <p:sp>
        <p:nvSpPr>
          <p:cNvPr id="4" name="Slide Number Placeholder 3"/>
          <p:cNvSpPr>
            <a:spLocks noGrp="1"/>
          </p:cNvSpPr>
          <p:nvPr>
            <p:ph type="sldNum" sz="quarter" idx="10"/>
          </p:nvPr>
        </p:nvSpPr>
        <p:spPr/>
        <p:txBody>
          <a:bodyPr/>
          <a:lstStyle/>
          <a:p>
            <a:pPr>
              <a:defRPr/>
            </a:pPr>
            <a:fld id="{34447128-5918-42F5-9BB6-CB7308F932F5}" type="slidenum">
              <a:rPr lang="en-GB" smtClean="0"/>
              <a:pPr>
                <a:defRPr/>
              </a:pPr>
              <a:t>18</a:t>
            </a:fld>
            <a:endParaRPr lang="en-GB"/>
          </a:p>
        </p:txBody>
      </p:sp>
    </p:spTree>
    <p:extLst>
      <p:ext uri="{BB962C8B-B14F-4D97-AF65-F5344CB8AC3E}">
        <p14:creationId xmlns:p14="http://schemas.microsoft.com/office/powerpoint/2010/main" val="2088836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34447128-5918-42F5-9BB6-CB7308F932F5}" type="slidenum">
              <a:rPr lang="en-GB" smtClean="0"/>
              <a:pPr>
                <a:defRPr/>
              </a:pPr>
              <a:t>19</a:t>
            </a:fld>
            <a:endParaRPr lang="en-GB"/>
          </a:p>
        </p:txBody>
      </p:sp>
    </p:spTree>
    <p:extLst>
      <p:ext uri="{BB962C8B-B14F-4D97-AF65-F5344CB8AC3E}">
        <p14:creationId xmlns:p14="http://schemas.microsoft.com/office/powerpoint/2010/main" val="20663448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Water of course links to food</a:t>
            </a:r>
            <a:r>
              <a:rPr lang="en-GB" baseline="0" dirty="0"/>
              <a:t> security</a:t>
            </a:r>
          </a:p>
          <a:p>
            <a:r>
              <a:rPr lang="en-GB" baseline="0" dirty="0" err="1"/>
              <a:t>Lins</a:t>
            </a:r>
            <a:r>
              <a:rPr lang="en-GB" baseline="0" dirty="0"/>
              <a:t> to water in Spanish </a:t>
            </a:r>
            <a:r>
              <a:rPr lang="en-GB" baseline="0"/>
              <a:t>tomatoes story</a:t>
            </a:r>
            <a:endParaRPr lang="en-GB" dirty="0"/>
          </a:p>
        </p:txBody>
      </p:sp>
      <p:sp>
        <p:nvSpPr>
          <p:cNvPr id="4" name="Slide Number Placeholder 3"/>
          <p:cNvSpPr>
            <a:spLocks noGrp="1"/>
          </p:cNvSpPr>
          <p:nvPr>
            <p:ph type="sldNum" sz="quarter" idx="10"/>
          </p:nvPr>
        </p:nvSpPr>
        <p:spPr/>
        <p:txBody>
          <a:bodyPr/>
          <a:lstStyle/>
          <a:p>
            <a:pPr>
              <a:defRPr/>
            </a:pPr>
            <a:fld id="{34447128-5918-42F5-9BB6-CB7308F932F5}" type="slidenum">
              <a:rPr lang="en-GB" smtClean="0"/>
              <a:pPr>
                <a:defRPr/>
              </a:pPr>
              <a:t>20</a:t>
            </a:fld>
            <a:endParaRPr lang="en-GB"/>
          </a:p>
        </p:txBody>
      </p:sp>
    </p:spTree>
    <p:extLst>
      <p:ext uri="{BB962C8B-B14F-4D97-AF65-F5344CB8AC3E}">
        <p14:creationId xmlns:p14="http://schemas.microsoft.com/office/powerpoint/2010/main" val="23682286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 </a:t>
            </a:r>
            <a:r>
              <a:rPr lang="en-GB" dirty="0" err="1" smtClean="0"/>
              <a:t>Lincs</a:t>
            </a:r>
            <a:r>
              <a:rPr lang="en-GB" dirty="0" smtClean="0"/>
              <a:t> LEP consider management of food and also management of water resources to be  critical factors for enabling economic growth of the area.</a:t>
            </a:r>
          </a:p>
          <a:p>
            <a:r>
              <a:rPr lang="en-GB" dirty="0" smtClean="0"/>
              <a:t> 613mm average rainfall in Lincoln – less than Nairobi and Miami, about the same as Cape Town – places  we regard</a:t>
            </a:r>
            <a:r>
              <a:rPr lang="en-GB" baseline="0" dirty="0" smtClean="0"/>
              <a:t> as fairly dry.  </a:t>
            </a:r>
            <a:r>
              <a:rPr lang="en-GB" baseline="0" dirty="0" err="1" smtClean="0"/>
              <a:t>Cambs</a:t>
            </a:r>
            <a:r>
              <a:rPr lang="en-GB" baseline="0" dirty="0" smtClean="0"/>
              <a:t>, East Anglia and the Humber are faced by similar challenges.  UK average is 885..</a:t>
            </a:r>
          </a:p>
          <a:p>
            <a:endParaRPr lang="en-GB" baseline="0" dirty="0" smtClean="0"/>
          </a:p>
          <a:p>
            <a:r>
              <a:rPr lang="en-GB" dirty="0"/>
              <a:t>Around 45% (2,843km²) of Greater Lincolnshire lies within  the floodplain - representing 17% of England’s total floodplain area - and has been affected by a number of significant coastal and inland floods, most notably in 1953, 2007, 2012 and 2013.</a:t>
            </a:r>
            <a:endParaRPr lang="en-GB" baseline="0" dirty="0" smtClean="0"/>
          </a:p>
          <a:p>
            <a:endParaRPr lang="en-GB" baseline="0" dirty="0" smtClean="0"/>
          </a:p>
          <a:p>
            <a:r>
              <a:rPr lang="en-GB" baseline="0" dirty="0" smtClean="0"/>
              <a:t>We have a population of 1,060,000</a:t>
            </a:r>
          </a:p>
          <a:p>
            <a:r>
              <a:rPr lang="en-GB" baseline="0" dirty="0" smtClean="0"/>
              <a:t>The Greater Lincolnshire LEP has developed an ambitious plan to increase the value of the local economy by £3.2bn by 2030. (last economic plan current figures 18.3billion). These ambitious plans include 200,000 new houses – than is a lot more consumption or water and also more businesses and jobs that may involve using water.  Key areas are </a:t>
            </a:r>
            <a:r>
              <a:rPr lang="en-GB" baseline="0" dirty="0" err="1" smtClean="0"/>
              <a:t>agri</a:t>
            </a:r>
            <a:r>
              <a:rPr lang="en-GB" baseline="0" dirty="0" smtClean="0"/>
              <a:t>-food, tourism and manufacturing and engineering - </a:t>
            </a:r>
          </a:p>
          <a:p>
            <a:endParaRPr lang="en-GB" baseline="0" dirty="0" smtClean="0"/>
          </a:p>
          <a:p>
            <a:endParaRPr lang="en-GB" baseline="0" dirty="0" smtClean="0"/>
          </a:p>
          <a:p>
            <a:r>
              <a:rPr lang="en-GB" dirty="0" smtClean="0"/>
              <a:t>Greater Lincolnshire is one of the driest regions of the country, and current models of climate change predict increasing scarcity of water over the 21st century. Current models also predict that whilst winter rainfall will increase, by possibly 15-20%, summer rainfall levels will fall by a similar amount. The historic reliance on summer abstraction from surface and groundwater will therefore be less sustainable in the future. Furthermore, climate models predict that we will see more frequent and longer periods of drought or flooding. In the case of drought, the increased frequency of multi-year periods of below average rainfall is particularly difficult to respond to and will necessitate more investment in water storage for both domestic and commercial use. </a:t>
            </a:r>
            <a:endParaRPr lang="en-GB" dirty="0"/>
          </a:p>
        </p:txBody>
      </p:sp>
      <p:sp>
        <p:nvSpPr>
          <p:cNvPr id="4" name="Slide Number Placeholder 3"/>
          <p:cNvSpPr>
            <a:spLocks noGrp="1"/>
          </p:cNvSpPr>
          <p:nvPr>
            <p:ph type="sldNum" sz="quarter" idx="10"/>
          </p:nvPr>
        </p:nvSpPr>
        <p:spPr/>
        <p:txBody>
          <a:bodyPr/>
          <a:lstStyle/>
          <a:p>
            <a:pPr>
              <a:defRPr/>
            </a:pPr>
            <a:fld id="{34447128-5918-42F5-9BB6-CB7308F932F5}" type="slidenum">
              <a:rPr lang="en-GB" smtClean="0"/>
              <a:pPr>
                <a:defRPr/>
              </a:pPr>
              <a:t>3</a:t>
            </a:fld>
            <a:endParaRPr lang="en-GB"/>
          </a:p>
        </p:txBody>
      </p:sp>
    </p:spTree>
    <p:extLst>
      <p:ext uri="{BB962C8B-B14F-4D97-AF65-F5344CB8AC3E}">
        <p14:creationId xmlns:p14="http://schemas.microsoft.com/office/powerpoint/2010/main" val="47689169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 hope that I have </a:t>
            </a:r>
            <a:r>
              <a:rPr lang="en-GB" dirty="0" err="1"/>
              <a:t>hown</a:t>
            </a:r>
            <a:r>
              <a:rPr lang="en-GB" dirty="0"/>
              <a:t> you</a:t>
            </a:r>
          </a:p>
          <a:p>
            <a:endParaRPr lang="en-GB" dirty="0"/>
          </a:p>
          <a:p>
            <a:r>
              <a:rPr lang="en-GB" dirty="0"/>
              <a:t>If you would like to talk to anyone in LIAT – Simon</a:t>
            </a:r>
            <a:r>
              <a:rPr lang="en-GB"/>
              <a:t>, Iain Gould  Emma Seamer and I</a:t>
            </a:r>
            <a:endParaRPr lang="en-GB" dirty="0"/>
          </a:p>
        </p:txBody>
      </p:sp>
      <p:sp>
        <p:nvSpPr>
          <p:cNvPr id="4" name="Slide Number Placeholder 3"/>
          <p:cNvSpPr>
            <a:spLocks noGrp="1"/>
          </p:cNvSpPr>
          <p:nvPr>
            <p:ph type="sldNum" sz="quarter" idx="10"/>
          </p:nvPr>
        </p:nvSpPr>
        <p:spPr/>
        <p:txBody>
          <a:bodyPr/>
          <a:lstStyle/>
          <a:p>
            <a:pPr>
              <a:defRPr/>
            </a:pPr>
            <a:fld id="{34447128-5918-42F5-9BB6-CB7308F932F5}" type="slidenum">
              <a:rPr lang="en-GB" smtClean="0"/>
              <a:pPr>
                <a:defRPr/>
              </a:pPr>
              <a:t>21</a:t>
            </a:fld>
            <a:endParaRPr lang="en-GB"/>
          </a:p>
        </p:txBody>
      </p:sp>
    </p:spTree>
    <p:extLst>
      <p:ext uri="{BB962C8B-B14F-4D97-AF65-F5344CB8AC3E}">
        <p14:creationId xmlns:p14="http://schemas.microsoft.com/office/powerpoint/2010/main" val="5031919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GREATER LINCOLNSHIRE HAS MORE GRADE 1 AGRICULTURAL LAND THAN ANY OTHER LEP IN ENGLAND</a:t>
            </a:r>
          </a:p>
          <a:p>
            <a:endParaRPr lang="en-GB" dirty="0"/>
          </a:p>
          <a:p>
            <a:r>
              <a:rPr lang="en-GB" dirty="0" smtClean="0"/>
              <a:t>Greater Lincolnshire has more grade 1 agricultural land than any other LEP in England, producing and processing over 12% of the UK’s food supply, including more than 70% of its seafood and 25% of its vegetables. The sector employs more than 75,000 people across the supply chain,</a:t>
            </a:r>
          </a:p>
          <a:p>
            <a:endParaRPr lang="en-GB" dirty="0" smtClean="0"/>
          </a:p>
          <a:p>
            <a:r>
              <a:rPr lang="en-GB" dirty="0" smtClean="0"/>
              <a:t>The Greater Lincolnshire </a:t>
            </a:r>
            <a:r>
              <a:rPr lang="en-GB" dirty="0" err="1" smtClean="0"/>
              <a:t>Agri</a:t>
            </a:r>
            <a:r>
              <a:rPr lang="en-GB" dirty="0" smtClean="0"/>
              <a:t>-food Sector Plan’s vision is to double the sector’s economic contribution by 2030 with a focus on high value manufacturing, increasing the production of intensive crops and livestock (</a:t>
            </a:r>
            <a:r>
              <a:rPr lang="en-GB" dirty="0" err="1" smtClean="0"/>
              <a:t>eg</a:t>
            </a:r>
            <a:r>
              <a:rPr lang="en-GB" dirty="0" smtClean="0"/>
              <a:t>, poultry) and investment in new areas such as aquaculture. All of these areas of growth will require additional water provision and improved water management  </a:t>
            </a:r>
            <a:endParaRPr lang="en-GB" dirty="0"/>
          </a:p>
        </p:txBody>
      </p:sp>
      <p:sp>
        <p:nvSpPr>
          <p:cNvPr id="4" name="Slide Number Placeholder 3"/>
          <p:cNvSpPr>
            <a:spLocks noGrp="1"/>
          </p:cNvSpPr>
          <p:nvPr>
            <p:ph type="sldNum" sz="quarter" idx="10"/>
          </p:nvPr>
        </p:nvSpPr>
        <p:spPr/>
        <p:txBody>
          <a:bodyPr/>
          <a:lstStyle/>
          <a:p>
            <a:pPr>
              <a:defRPr/>
            </a:pPr>
            <a:fld id="{34447128-5918-42F5-9BB6-CB7308F932F5}" type="slidenum">
              <a:rPr lang="en-GB" smtClean="0"/>
              <a:pPr>
                <a:defRPr/>
              </a:pPr>
              <a:t>4</a:t>
            </a:fld>
            <a:endParaRPr lang="en-GB"/>
          </a:p>
        </p:txBody>
      </p:sp>
    </p:spTree>
    <p:extLst>
      <p:ext uri="{BB962C8B-B14F-4D97-AF65-F5344CB8AC3E}">
        <p14:creationId xmlns:p14="http://schemas.microsoft.com/office/powerpoint/2010/main" val="9876828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34447128-5918-42F5-9BB6-CB7308F932F5}" type="slidenum">
              <a:rPr lang="en-GB" smtClean="0"/>
              <a:pPr>
                <a:defRPr/>
              </a:pPr>
              <a:t>5</a:t>
            </a:fld>
            <a:endParaRPr lang="en-GB"/>
          </a:p>
        </p:txBody>
      </p:sp>
    </p:spTree>
    <p:extLst>
      <p:ext uri="{BB962C8B-B14F-4D97-AF65-F5344CB8AC3E}">
        <p14:creationId xmlns:p14="http://schemas.microsoft.com/office/powerpoint/2010/main" val="6007559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aseline="0" dirty="0"/>
          </a:p>
          <a:p>
            <a:r>
              <a:rPr lang="en-GB" baseline="0" dirty="0" smtClean="0"/>
              <a:t>Working with the CEH and Chinese Met office</a:t>
            </a:r>
            <a:endParaRPr lang="en-GB" baseline="0" dirty="0"/>
          </a:p>
          <a:p>
            <a:endParaRPr lang="en-GB" baseline="0" dirty="0"/>
          </a:p>
          <a:p>
            <a:r>
              <a:rPr lang="en-GB" baseline="0" dirty="0"/>
              <a:t>COSMOS sentinel</a:t>
            </a:r>
          </a:p>
          <a:p>
            <a:endParaRPr lang="en-GB" baseline="0" dirty="0"/>
          </a:p>
          <a:p>
            <a:r>
              <a:rPr lang="en-GB" dirty="0"/>
              <a:t>Economic 70%</a:t>
            </a:r>
            <a:r>
              <a:rPr lang="en-GB" baseline="0" dirty="0"/>
              <a:t> fresh </a:t>
            </a:r>
            <a:r>
              <a:rPr lang="en-GB" baseline="0" dirty="0" err="1"/>
              <a:t>ater</a:t>
            </a:r>
            <a:r>
              <a:rPr lang="en-GB" baseline="0" dirty="0"/>
              <a:t> world wide is </a:t>
            </a:r>
          </a:p>
          <a:p>
            <a:endParaRPr lang="en-GB" baseline="0" dirty="0"/>
          </a:p>
          <a:p>
            <a:r>
              <a:rPr lang="en-GB" baseline="0" dirty="0"/>
              <a:t>50% food demand increase  water a </a:t>
            </a:r>
            <a:r>
              <a:rPr lang="en-GB" baseline="0" dirty="0" err="1"/>
              <a:t>majotr</a:t>
            </a:r>
            <a:r>
              <a:rPr lang="en-GB" baseline="0" dirty="0"/>
              <a:t> constraint,  Some parts at 95%</a:t>
            </a:r>
          </a:p>
          <a:p>
            <a:endParaRPr lang="en-GB" baseline="0" dirty="0"/>
          </a:p>
          <a:p>
            <a:r>
              <a:rPr lang="en-GB" baseline="0" dirty="0"/>
              <a:t>Water footprint tomatoes</a:t>
            </a:r>
          </a:p>
          <a:p>
            <a:endParaRPr lang="en-GB" baseline="0" dirty="0"/>
          </a:p>
          <a:p>
            <a:r>
              <a:rPr lang="en-GB" baseline="0" dirty="0"/>
              <a:t>If we can </a:t>
            </a:r>
          </a:p>
          <a:p>
            <a:endParaRPr lang="en-GB" baseline="0" dirty="0"/>
          </a:p>
          <a:p>
            <a:r>
              <a:rPr lang="en-GB" baseline="0" dirty="0"/>
              <a:t>We use 3.4 tones water/person /day to produce UK just on food  Of which 2 tons is </a:t>
            </a:r>
            <a:r>
              <a:rPr lang="en-GB" baseline="0" dirty="0" err="1"/>
              <a:t>comin</a:t>
            </a:r>
            <a:r>
              <a:rPr lang="en-GB" baseline="0" dirty="0"/>
              <a:t> from somewhere else outside uk (62%)</a:t>
            </a:r>
            <a:endParaRPr lang="en-GB" dirty="0"/>
          </a:p>
        </p:txBody>
      </p:sp>
      <p:sp>
        <p:nvSpPr>
          <p:cNvPr id="4" name="Slide Number Placeholder 3"/>
          <p:cNvSpPr>
            <a:spLocks noGrp="1"/>
          </p:cNvSpPr>
          <p:nvPr>
            <p:ph type="sldNum" sz="quarter" idx="10"/>
          </p:nvPr>
        </p:nvSpPr>
        <p:spPr/>
        <p:txBody>
          <a:bodyPr/>
          <a:lstStyle/>
          <a:p>
            <a:pPr>
              <a:defRPr/>
            </a:pPr>
            <a:fld id="{34447128-5918-42F5-9BB6-CB7308F932F5}" type="slidenum">
              <a:rPr lang="en-GB" smtClean="0"/>
              <a:pPr>
                <a:defRPr/>
              </a:pPr>
              <a:t>6</a:t>
            </a:fld>
            <a:endParaRPr lang="en-GB"/>
          </a:p>
        </p:txBody>
      </p:sp>
    </p:spTree>
    <p:extLst>
      <p:ext uri="{BB962C8B-B14F-4D97-AF65-F5344CB8AC3E}">
        <p14:creationId xmlns:p14="http://schemas.microsoft.com/office/powerpoint/2010/main" val="18648619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Include planning use of </a:t>
            </a:r>
            <a:r>
              <a:rPr lang="en-GB" dirty="0" err="1" smtClean="0"/>
              <a:t>fert</a:t>
            </a:r>
            <a:r>
              <a:rPr lang="en-GB" dirty="0" smtClean="0"/>
              <a:t> and manures- soil testing at least every 5 years and taking into account conditions including soil testing for N</a:t>
            </a:r>
          </a:p>
          <a:p>
            <a:r>
              <a:rPr lang="en-GB" dirty="0" smtClean="0"/>
              <a:t>Storing animal manures away from water</a:t>
            </a:r>
          </a:p>
          <a:p>
            <a:r>
              <a:rPr lang="en-GB" dirty="0" smtClean="0"/>
              <a:t>No spread zone for manures</a:t>
            </a:r>
          </a:p>
          <a:p>
            <a:r>
              <a:rPr lang="en-GB" dirty="0" smtClean="0"/>
              <a:t>No spread zone </a:t>
            </a:r>
            <a:r>
              <a:rPr lang="en-GB" dirty="0" err="1" smtClean="0"/>
              <a:t>fert</a:t>
            </a:r>
            <a:endParaRPr lang="en-GB" dirty="0" smtClean="0"/>
          </a:p>
          <a:p>
            <a:r>
              <a:rPr lang="en-GB" dirty="0" smtClean="0"/>
              <a:t>Spreading conditions manures</a:t>
            </a:r>
          </a:p>
          <a:p>
            <a:r>
              <a:rPr lang="en-GB" dirty="0" smtClean="0"/>
              <a:t>Minimise</a:t>
            </a:r>
            <a:r>
              <a:rPr lang="en-GB" baseline="0" dirty="0" smtClean="0"/>
              <a:t> erosion</a:t>
            </a:r>
          </a:p>
          <a:p>
            <a:r>
              <a:rPr lang="en-GB" baseline="0" dirty="0" smtClean="0"/>
              <a:t>No livestock erosion with 5m water course by poaching</a:t>
            </a:r>
          </a:p>
          <a:p>
            <a:r>
              <a:rPr lang="en-GB" baseline="0" dirty="0" smtClean="0"/>
              <a:t>No livestock feeders close to water</a:t>
            </a:r>
          </a:p>
          <a:p>
            <a:endParaRPr lang="en-GB" dirty="0"/>
          </a:p>
        </p:txBody>
      </p:sp>
      <p:sp>
        <p:nvSpPr>
          <p:cNvPr id="4" name="Slide Number Placeholder 3"/>
          <p:cNvSpPr>
            <a:spLocks noGrp="1"/>
          </p:cNvSpPr>
          <p:nvPr>
            <p:ph type="sldNum" sz="quarter" idx="10"/>
          </p:nvPr>
        </p:nvSpPr>
        <p:spPr/>
        <p:txBody>
          <a:bodyPr/>
          <a:lstStyle/>
          <a:p>
            <a:pPr>
              <a:defRPr/>
            </a:pPr>
            <a:fld id="{34447128-5918-42F5-9BB6-CB7308F932F5}" type="slidenum">
              <a:rPr lang="en-GB" smtClean="0"/>
              <a:pPr>
                <a:defRPr/>
              </a:pPr>
              <a:t>7</a:t>
            </a:fld>
            <a:endParaRPr lang="en-GB"/>
          </a:p>
        </p:txBody>
      </p:sp>
    </p:spTree>
    <p:extLst>
      <p:ext uri="{BB962C8B-B14F-4D97-AF65-F5344CB8AC3E}">
        <p14:creationId xmlns:p14="http://schemas.microsoft.com/office/powerpoint/2010/main" val="35646779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34447128-5918-42F5-9BB6-CB7308F932F5}" type="slidenum">
              <a:rPr lang="en-GB" smtClean="0"/>
              <a:pPr>
                <a:defRPr/>
              </a:pPr>
              <a:t>8</a:t>
            </a:fld>
            <a:endParaRPr lang="en-GB"/>
          </a:p>
        </p:txBody>
      </p:sp>
    </p:spTree>
    <p:extLst>
      <p:ext uri="{BB962C8B-B14F-4D97-AF65-F5344CB8AC3E}">
        <p14:creationId xmlns:p14="http://schemas.microsoft.com/office/powerpoint/2010/main" val="39142295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Boreholes – we</a:t>
            </a:r>
            <a:r>
              <a:rPr lang="en-GB" baseline="0" dirty="0"/>
              <a:t> can look at aquifers – water quality and recharge</a:t>
            </a:r>
          </a:p>
          <a:p>
            <a:endParaRPr lang="en-GB" baseline="0" dirty="0"/>
          </a:p>
          <a:p>
            <a:r>
              <a:rPr lang="en-GB" dirty="0"/>
              <a:t>Economic 70%</a:t>
            </a:r>
            <a:r>
              <a:rPr lang="en-GB" baseline="0" dirty="0"/>
              <a:t> fresh water world wide is used for food production.  In some parts of the world 95% of freshwater</a:t>
            </a:r>
          </a:p>
          <a:p>
            <a:endParaRPr lang="en-GB" baseline="0" dirty="0"/>
          </a:p>
          <a:p>
            <a:r>
              <a:rPr lang="en-GB" baseline="0" dirty="0"/>
              <a:t>50% food demand increase  water a </a:t>
            </a:r>
            <a:r>
              <a:rPr lang="en-GB" baseline="0" dirty="0" err="1"/>
              <a:t>majotr</a:t>
            </a:r>
            <a:r>
              <a:rPr lang="en-GB" baseline="0" dirty="0"/>
              <a:t> constraint,  Some parts at 95%</a:t>
            </a:r>
          </a:p>
          <a:p>
            <a:endParaRPr lang="en-GB" baseline="0" dirty="0"/>
          </a:p>
          <a:p>
            <a:r>
              <a:rPr lang="en-GB" baseline="0" dirty="0"/>
              <a:t>Water footprint tomatoes</a:t>
            </a:r>
          </a:p>
          <a:p>
            <a:endParaRPr lang="en-GB" baseline="0" dirty="0"/>
          </a:p>
          <a:p>
            <a:r>
              <a:rPr lang="en-GB" baseline="0" dirty="0"/>
              <a:t>If we can </a:t>
            </a:r>
          </a:p>
          <a:p>
            <a:endParaRPr lang="en-GB" baseline="0" dirty="0"/>
          </a:p>
          <a:p>
            <a:r>
              <a:rPr lang="en-GB" baseline="0" dirty="0"/>
              <a:t>We use 3.4 tons water/person /day to produce UK just on food  Of which 2 tons is coming from somewhere else outside uk (62%)</a:t>
            </a:r>
            <a:endParaRPr lang="en-GB" dirty="0"/>
          </a:p>
        </p:txBody>
      </p:sp>
      <p:sp>
        <p:nvSpPr>
          <p:cNvPr id="4" name="Slide Number Placeholder 3"/>
          <p:cNvSpPr>
            <a:spLocks noGrp="1"/>
          </p:cNvSpPr>
          <p:nvPr>
            <p:ph type="sldNum" sz="quarter" idx="10"/>
          </p:nvPr>
        </p:nvSpPr>
        <p:spPr/>
        <p:txBody>
          <a:bodyPr/>
          <a:lstStyle/>
          <a:p>
            <a:pPr>
              <a:defRPr/>
            </a:pPr>
            <a:fld id="{34447128-5918-42F5-9BB6-CB7308F932F5}" type="slidenum">
              <a:rPr lang="en-GB" smtClean="0"/>
              <a:pPr>
                <a:defRPr/>
              </a:pPr>
              <a:t>9</a:t>
            </a:fld>
            <a:endParaRPr lang="en-GB"/>
          </a:p>
        </p:txBody>
      </p:sp>
    </p:spTree>
    <p:extLst>
      <p:ext uri="{BB962C8B-B14F-4D97-AF65-F5344CB8AC3E}">
        <p14:creationId xmlns:p14="http://schemas.microsoft.com/office/powerpoint/2010/main" val="9753199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34447128-5918-42F5-9BB6-CB7308F932F5}" type="slidenum">
              <a:rPr lang="en-GB" smtClean="0"/>
              <a:pPr>
                <a:defRPr/>
              </a:pPr>
              <a:t>10</a:t>
            </a:fld>
            <a:endParaRPr lang="en-GB"/>
          </a:p>
        </p:txBody>
      </p:sp>
    </p:spTree>
    <p:extLst>
      <p:ext uri="{BB962C8B-B14F-4D97-AF65-F5344CB8AC3E}">
        <p14:creationId xmlns:p14="http://schemas.microsoft.com/office/powerpoint/2010/main" val="362481913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rgbClr val="00325F"/>
        </a:solidFill>
        <a:effectLst/>
      </p:bgPr>
    </p:bg>
    <p:spTree>
      <p:nvGrpSpPr>
        <p:cNvPr id="1" name=""/>
        <p:cNvGrpSpPr/>
        <p:nvPr/>
      </p:nvGrpSpPr>
      <p:grpSpPr>
        <a:xfrm>
          <a:off x="0" y="0"/>
          <a:ext cx="0" cy="0"/>
          <a:chOff x="0" y="0"/>
          <a:chExt cx="0" cy="0"/>
        </a:xfrm>
      </p:grpSpPr>
      <p:pic>
        <p:nvPicPr>
          <p:cNvPr id="4" name="Picture 4" descr="General White Portrai"/>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2987675" y="1052513"/>
            <a:ext cx="3203575" cy="3241675"/>
          </a:xfrm>
          <a:prstGeom prst="rect">
            <a:avLst/>
          </a:prstGeom>
          <a:noFill/>
          <a:ln w="9525">
            <a:noFill/>
            <a:miter lim="800000"/>
            <a:headEnd/>
            <a:tailEnd/>
          </a:ln>
        </p:spPr>
      </p:pic>
      <p:sp>
        <p:nvSpPr>
          <p:cNvPr id="7" name="Title 1"/>
          <p:cNvSpPr>
            <a:spLocks noGrp="1"/>
          </p:cNvSpPr>
          <p:nvPr>
            <p:ph type="ctrTitle"/>
          </p:nvPr>
        </p:nvSpPr>
        <p:spPr>
          <a:xfrm>
            <a:off x="685800" y="4293096"/>
            <a:ext cx="7772400" cy="747514"/>
          </a:xfrm>
          <a:prstGeom prst="rect">
            <a:avLst/>
          </a:prstGeom>
        </p:spPr>
        <p:txBody>
          <a:bodyPr/>
          <a:lstStyle>
            <a:lvl1pPr>
              <a:defRPr sz="3600">
                <a:solidFill>
                  <a:schemeClr val="bg1"/>
                </a:solidFill>
              </a:defRPr>
            </a:lvl1pPr>
          </a:lstStyle>
          <a:p>
            <a:r>
              <a:rPr lang="en-US" dirty="0"/>
              <a:t>Click to edit Master title style</a:t>
            </a:r>
            <a:endParaRPr lang="en-GB" dirty="0"/>
          </a:p>
        </p:txBody>
      </p:sp>
      <p:sp>
        <p:nvSpPr>
          <p:cNvPr id="8" name="Subtitle 2"/>
          <p:cNvSpPr>
            <a:spLocks noGrp="1"/>
          </p:cNvSpPr>
          <p:nvPr>
            <p:ph type="subTitle" idx="1"/>
          </p:nvPr>
        </p:nvSpPr>
        <p:spPr>
          <a:xfrm>
            <a:off x="1371600" y="5301208"/>
            <a:ext cx="6400800" cy="720080"/>
          </a:xfrm>
          <a:prstGeom prst="rect">
            <a:avLst/>
          </a:prstGeom>
        </p:spPr>
        <p:txBody>
          <a:bodyPr anchor="ctr"/>
          <a:lstStyle>
            <a:lvl1pPr marL="0" indent="0" algn="ctr">
              <a:buNone/>
              <a:defRPr sz="24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en-GB"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9B4FADC2-F891-4AE9-A0BA-0EF33C2D3852}" type="datetime1">
              <a:rPr lang="en-GB"/>
              <a:pPr>
                <a:defRPr/>
              </a:pPr>
              <a:t>24/01/2018</a:t>
            </a:fld>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pPr>
              <a:defRPr/>
            </a:pPr>
            <a:fld id="{EA9C70E4-5FC4-4E7A-9ABA-1974AC3AF4EC}" type="slidenum">
              <a:rPr lang="en-GB"/>
              <a:pPr>
                <a:defRPr/>
              </a:pPr>
              <a:t>‹#›</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pPr>
              <a:defRPr/>
            </a:pPr>
            <a:fld id="{1F4530D6-AD77-42A5-8484-960F0A374229}" type="datetime1">
              <a:rPr lang="en-GB"/>
              <a:pPr>
                <a:defRPr/>
              </a:pPr>
              <a:t>24/01/2018</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8C9EC80A-6FD3-4929-BABB-AEEA57D422B6}" type="slidenum">
              <a:rPr lang="en-GB"/>
              <a:pPr>
                <a:defRPr/>
              </a:pPr>
              <a:t>‹#›</a:t>
            </a:fld>
            <a:endParaRPr lang="en-GB"/>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pPr>
              <a:defRPr/>
            </a:pPr>
            <a:fld id="{F32C97E6-2BEB-44F9-9D4B-16817CD3B96B}" type="datetime1">
              <a:rPr lang="en-GB"/>
              <a:pPr>
                <a:defRPr/>
              </a:pPr>
              <a:t>24/01/2018</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F78675D5-7DD3-4083-B983-28DCE0BAA4C1}" type="slidenum">
              <a:rPr lang="en-GB"/>
              <a:pPr>
                <a:defRPr/>
              </a:pPr>
              <a:t>‹#›</a:t>
            </a:fld>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ustom Layout">
    <p:bg>
      <p:bgPr>
        <a:solidFill>
          <a:srgbClr val="00325F"/>
        </a:solidFill>
        <a:effectLst/>
      </p:bgPr>
    </p:bg>
    <p:spTree>
      <p:nvGrpSpPr>
        <p:cNvPr id="1" name=""/>
        <p:cNvGrpSpPr/>
        <p:nvPr/>
      </p:nvGrpSpPr>
      <p:grpSpPr>
        <a:xfrm>
          <a:off x="0" y="0"/>
          <a:ext cx="0" cy="0"/>
          <a:chOff x="0" y="0"/>
          <a:chExt cx="0" cy="0"/>
        </a:xfrm>
      </p:grpSpPr>
      <p:pic>
        <p:nvPicPr>
          <p:cNvPr id="2" name="Picture 4" descr="General White Portrai"/>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2987675" y="1052513"/>
            <a:ext cx="3203575" cy="3241675"/>
          </a:xfrm>
          <a:prstGeom prst="rect">
            <a:avLst/>
          </a:prstGeom>
          <a:noFill/>
          <a:ln w="9525">
            <a:noFill/>
            <a:miter lim="800000"/>
            <a:headEnd/>
            <a:tailEnd/>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smtClean="0">
                <a:solidFill>
                  <a:schemeClr val="bg1">
                    <a:lumMod val="95000"/>
                  </a:schemeClr>
                </a:solidFill>
              </a:defRPr>
            </a:lvl1pPr>
          </a:lstStyle>
          <a:p>
            <a:pPr>
              <a:defRPr/>
            </a:pPr>
            <a:fld id="{5D46AD5A-D896-4943-B9DA-E703A409EC6A}" type="datetime1">
              <a:rPr lang="en-GB"/>
              <a:pPr>
                <a:defRPr/>
              </a:pPr>
              <a:t>24/01/2018</a:t>
            </a:fld>
            <a:endParaRPr lang="en-GB"/>
          </a:p>
        </p:txBody>
      </p:sp>
      <p:sp>
        <p:nvSpPr>
          <p:cNvPr id="5" name="Footer Placeholder 4"/>
          <p:cNvSpPr>
            <a:spLocks noGrp="1"/>
          </p:cNvSpPr>
          <p:nvPr>
            <p:ph type="ftr" sz="quarter" idx="11"/>
          </p:nvPr>
        </p:nvSpPr>
        <p:spPr/>
        <p:txBody>
          <a:bodyPr/>
          <a:lstStyle>
            <a:lvl1pPr>
              <a:defRPr>
                <a:solidFill>
                  <a:schemeClr val="bg1">
                    <a:lumMod val="95000"/>
                  </a:schemeClr>
                </a:solidFill>
              </a:defRPr>
            </a:lvl1pPr>
          </a:lstStyle>
          <a:p>
            <a:pPr>
              <a:defRPr/>
            </a:pPr>
            <a:endParaRPr lang="en-GB"/>
          </a:p>
        </p:txBody>
      </p:sp>
      <p:sp>
        <p:nvSpPr>
          <p:cNvPr id="6" name="Slide Number Placeholder 5"/>
          <p:cNvSpPr>
            <a:spLocks noGrp="1"/>
          </p:cNvSpPr>
          <p:nvPr>
            <p:ph type="sldNum" sz="quarter" idx="12"/>
          </p:nvPr>
        </p:nvSpPr>
        <p:spPr/>
        <p:txBody>
          <a:bodyPr/>
          <a:lstStyle>
            <a:lvl1pPr>
              <a:defRPr smtClean="0">
                <a:solidFill>
                  <a:schemeClr val="bg1">
                    <a:lumMod val="95000"/>
                  </a:schemeClr>
                </a:solidFill>
              </a:defRPr>
            </a:lvl1pPr>
          </a:lstStyle>
          <a:p>
            <a:pPr>
              <a:defRPr/>
            </a:pPr>
            <a:fld id="{8E5D00C1-6EA9-4774-943B-D2846F99396E}" type="slidenum">
              <a:rPr lang="en-GB"/>
              <a:pPr>
                <a:defRPr/>
              </a:pPr>
              <a:t>‹#›</a:t>
            </a:fld>
            <a:endParaRPr lang="en-GB"/>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dirty="0"/>
              <a:t>Click to edit Master title style</a:t>
            </a:r>
            <a:endParaRPr lang="en-GB"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lvl1pPr>
              <a:defRPr/>
            </a:lvl1pPr>
          </a:lstStyle>
          <a:p>
            <a:pPr>
              <a:defRPr/>
            </a:pPr>
            <a:fld id="{1B1855F2-199F-442E-8877-ACE7BA196EAB}" type="datetime1">
              <a:rPr lang="en-GB"/>
              <a:pPr>
                <a:defRPr/>
              </a:pPr>
              <a:t>24/01/2018</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80E7B202-65F6-4E34-89D8-054FC271B8FE}" type="slidenum">
              <a:rPr lang="en-GB"/>
              <a:pPr>
                <a:defRPr/>
              </a:pPr>
              <a:t>‹#›</a:t>
            </a:fld>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196752"/>
            <a:ext cx="4038600" cy="492941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196752"/>
            <a:ext cx="4038600" cy="492941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3"/>
          <p:cNvSpPr>
            <a:spLocks noGrp="1"/>
          </p:cNvSpPr>
          <p:nvPr>
            <p:ph type="dt" sz="half" idx="10"/>
          </p:nvPr>
        </p:nvSpPr>
        <p:spPr/>
        <p:txBody>
          <a:bodyPr/>
          <a:lstStyle>
            <a:lvl1pPr>
              <a:defRPr/>
            </a:lvl1pPr>
          </a:lstStyle>
          <a:p>
            <a:pPr>
              <a:defRPr/>
            </a:pPr>
            <a:fld id="{82BC0B94-33DC-4CFE-AEB6-CA3F77389B17}" type="datetime1">
              <a:rPr lang="en-GB"/>
              <a:pPr>
                <a:defRPr/>
              </a:pPr>
              <a:t>24/01/2018</a:t>
            </a:fld>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pPr>
              <a:defRPr/>
            </a:pPr>
            <a:fld id="{48DF67FD-1832-4CD0-A898-B82E7DD240E3}" type="slidenum">
              <a:rPr lang="en-GB"/>
              <a:pPr>
                <a:defRPr/>
              </a:pPr>
              <a:t>‹#›</a:t>
            </a:fld>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196752"/>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1916832"/>
            <a:ext cx="4040188" cy="4209331"/>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196752"/>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1916832"/>
            <a:ext cx="4041775" cy="4209331"/>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3"/>
          <p:cNvSpPr>
            <a:spLocks noGrp="1"/>
          </p:cNvSpPr>
          <p:nvPr>
            <p:ph type="dt" sz="half" idx="10"/>
          </p:nvPr>
        </p:nvSpPr>
        <p:spPr/>
        <p:txBody>
          <a:bodyPr/>
          <a:lstStyle>
            <a:lvl1pPr>
              <a:defRPr/>
            </a:lvl1pPr>
          </a:lstStyle>
          <a:p>
            <a:pPr>
              <a:defRPr/>
            </a:pPr>
            <a:fld id="{31E4AEBF-7665-4654-95CC-331F51952EEF}" type="datetime1">
              <a:rPr lang="en-GB"/>
              <a:pPr>
                <a:defRPr/>
              </a:pPr>
              <a:t>24/01/2018</a:t>
            </a:fld>
            <a:endParaRPr lang="en-GB"/>
          </a:p>
        </p:txBody>
      </p:sp>
      <p:sp>
        <p:nvSpPr>
          <p:cNvPr id="8" name="Footer Placeholder 4"/>
          <p:cNvSpPr>
            <a:spLocks noGrp="1"/>
          </p:cNvSpPr>
          <p:nvPr>
            <p:ph type="ftr" sz="quarter" idx="11"/>
          </p:nvPr>
        </p:nvSpPr>
        <p:spPr/>
        <p:txBody>
          <a:bodyPr/>
          <a:lstStyle>
            <a:lvl1pPr>
              <a:defRPr/>
            </a:lvl1pPr>
          </a:lstStyle>
          <a:p>
            <a:pPr>
              <a:defRPr/>
            </a:pPr>
            <a:endParaRPr lang="en-GB"/>
          </a:p>
        </p:txBody>
      </p:sp>
      <p:sp>
        <p:nvSpPr>
          <p:cNvPr id="9" name="Slide Number Placeholder 5"/>
          <p:cNvSpPr>
            <a:spLocks noGrp="1"/>
          </p:cNvSpPr>
          <p:nvPr>
            <p:ph type="sldNum" sz="quarter" idx="12"/>
          </p:nvPr>
        </p:nvSpPr>
        <p:spPr/>
        <p:txBody>
          <a:bodyPr/>
          <a:lstStyle>
            <a:lvl1pPr>
              <a:defRPr/>
            </a:lvl1pPr>
          </a:lstStyle>
          <a:p>
            <a:pPr>
              <a:defRPr/>
            </a:pPr>
            <a:fld id="{B71BE107-0F6A-400F-BE2E-C3457D30D6B2}" type="slidenum">
              <a:rPr lang="en-GB"/>
              <a:pPr>
                <a:defRPr/>
              </a:pPr>
              <a:t>‹#›</a:t>
            </a:fld>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3"/>
          <p:cNvSpPr>
            <a:spLocks noGrp="1"/>
          </p:cNvSpPr>
          <p:nvPr>
            <p:ph type="dt" sz="half" idx="10"/>
          </p:nvPr>
        </p:nvSpPr>
        <p:spPr/>
        <p:txBody>
          <a:bodyPr/>
          <a:lstStyle>
            <a:lvl1pPr>
              <a:defRPr/>
            </a:lvl1pPr>
          </a:lstStyle>
          <a:p>
            <a:pPr>
              <a:defRPr/>
            </a:pPr>
            <a:fld id="{BB02DC0A-45CE-4F6E-8B7D-97455E6B0DD5}" type="datetime1">
              <a:rPr lang="en-GB"/>
              <a:pPr>
                <a:defRPr/>
              </a:pPr>
              <a:t>24/01/2018</a:t>
            </a:fld>
            <a:endParaRPr lang="en-GB"/>
          </a:p>
        </p:txBody>
      </p:sp>
      <p:sp>
        <p:nvSpPr>
          <p:cNvPr id="4" name="Footer Placeholder 4"/>
          <p:cNvSpPr>
            <a:spLocks noGrp="1"/>
          </p:cNvSpPr>
          <p:nvPr>
            <p:ph type="ftr" sz="quarter" idx="11"/>
          </p:nvPr>
        </p:nvSpPr>
        <p:spPr/>
        <p:txBody>
          <a:bodyPr/>
          <a:lstStyle>
            <a:lvl1pPr>
              <a:defRPr/>
            </a:lvl1pPr>
          </a:lstStyle>
          <a:p>
            <a:pPr>
              <a:defRPr/>
            </a:pPr>
            <a:endParaRPr lang="en-GB"/>
          </a:p>
        </p:txBody>
      </p:sp>
      <p:sp>
        <p:nvSpPr>
          <p:cNvPr id="5" name="Slide Number Placeholder 5"/>
          <p:cNvSpPr>
            <a:spLocks noGrp="1"/>
          </p:cNvSpPr>
          <p:nvPr>
            <p:ph type="sldNum" sz="quarter" idx="12"/>
          </p:nvPr>
        </p:nvSpPr>
        <p:spPr/>
        <p:txBody>
          <a:bodyPr/>
          <a:lstStyle>
            <a:lvl1pPr>
              <a:defRPr/>
            </a:lvl1pPr>
          </a:lstStyle>
          <a:p>
            <a:pPr>
              <a:defRPr/>
            </a:pPr>
            <a:fld id="{69471FC7-49C9-4F81-82B9-F4E2FC7429F1}" type="slidenum">
              <a:rPr lang="en-GB"/>
              <a:pPr>
                <a:defRPr/>
              </a:pPr>
              <a:t>‹#›</a:t>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3FC4D9B5-1C6C-4FD9-BE88-E216393FBFEF}" type="datetime1">
              <a:rPr lang="en-GB"/>
              <a:pPr>
                <a:defRPr/>
              </a:pPr>
              <a:t>24/01/2018</a:t>
            </a:fld>
            <a:endParaRPr lang="en-GB"/>
          </a:p>
        </p:txBody>
      </p:sp>
      <p:sp>
        <p:nvSpPr>
          <p:cNvPr id="3" name="Footer Placeholder 4"/>
          <p:cNvSpPr>
            <a:spLocks noGrp="1"/>
          </p:cNvSpPr>
          <p:nvPr>
            <p:ph type="ftr" sz="quarter" idx="11"/>
          </p:nvPr>
        </p:nvSpPr>
        <p:spPr/>
        <p:txBody>
          <a:bodyPr/>
          <a:lstStyle>
            <a:lvl1pPr>
              <a:defRPr/>
            </a:lvl1pPr>
          </a:lstStyle>
          <a:p>
            <a:pPr>
              <a:defRPr/>
            </a:pPr>
            <a:endParaRPr lang="en-GB"/>
          </a:p>
        </p:txBody>
      </p:sp>
      <p:sp>
        <p:nvSpPr>
          <p:cNvPr id="4" name="Slide Number Placeholder 5"/>
          <p:cNvSpPr>
            <a:spLocks noGrp="1"/>
          </p:cNvSpPr>
          <p:nvPr>
            <p:ph type="sldNum" sz="quarter" idx="12"/>
          </p:nvPr>
        </p:nvSpPr>
        <p:spPr/>
        <p:txBody>
          <a:bodyPr/>
          <a:lstStyle>
            <a:lvl1pPr>
              <a:defRPr/>
            </a:lvl1pPr>
          </a:lstStyle>
          <a:p>
            <a:pPr>
              <a:defRPr/>
            </a:pPr>
            <a:fld id="{4E8F067D-FA81-4C13-9AA1-C74FC0F15A3D}" type="slidenum">
              <a:rPr lang="en-GB"/>
              <a:pPr>
                <a:defRPr/>
              </a:pPr>
              <a:t>‹#›</a:t>
            </a:fld>
            <a:endParaRPr lang="en-GB"/>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61AE063B-9455-4203-9C45-C6BDD01A2805}" type="datetime1">
              <a:rPr lang="en-GB"/>
              <a:pPr>
                <a:defRPr/>
              </a:pPr>
              <a:t>24/01/2018</a:t>
            </a:fld>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pPr>
              <a:defRPr/>
            </a:pPr>
            <a:fld id="{0FAEA805-30A6-42F5-9D54-930EA8E30794}" type="slidenum">
              <a:rPr lang="en-GB"/>
              <a:pPr>
                <a:defRPr/>
              </a:pPr>
              <a:t>‹#›</a:t>
            </a:fld>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0" y="6237288"/>
            <a:ext cx="9144000" cy="620712"/>
          </a:xfrm>
          <a:prstGeom prst="rect">
            <a:avLst/>
          </a:prstGeom>
          <a:solidFill>
            <a:srgbClr val="00325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baseline="0">
              <a:solidFill>
                <a:schemeClr val="bg1"/>
              </a:solidFill>
              <a:latin typeface="Arial" pitchFamily="34" charset="0"/>
              <a:cs typeface="Arial" pitchFamily="34" charset="0"/>
            </a:endParaRPr>
          </a:p>
        </p:txBody>
      </p:sp>
      <p:sp>
        <p:nvSpPr>
          <p:cNvPr id="1027" name="Title Placeholder 1"/>
          <p:cNvSpPr>
            <a:spLocks noGrp="1"/>
          </p:cNvSpPr>
          <p:nvPr>
            <p:ph type="title"/>
          </p:nvPr>
        </p:nvSpPr>
        <p:spPr bwMode="auto">
          <a:xfrm>
            <a:off x="457200" y="274638"/>
            <a:ext cx="8229600" cy="77787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endParaRPr lang="en-GB"/>
          </a:p>
        </p:txBody>
      </p:sp>
      <p:sp>
        <p:nvSpPr>
          <p:cNvPr id="1028" name="Text Placeholder 2"/>
          <p:cNvSpPr>
            <a:spLocks noGrp="1"/>
          </p:cNvSpPr>
          <p:nvPr>
            <p:ph type="body" idx="1"/>
          </p:nvPr>
        </p:nvSpPr>
        <p:spPr bwMode="auto">
          <a:xfrm>
            <a:off x="457200" y="1196975"/>
            <a:ext cx="8229600" cy="49291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179388" y="6365875"/>
            <a:ext cx="1090612" cy="365125"/>
          </a:xfrm>
          <a:prstGeom prst="rect">
            <a:avLst/>
          </a:prstGeom>
        </p:spPr>
        <p:txBody>
          <a:bodyPr vert="horz" lIns="91440" tIns="45720" rIns="91440" bIns="45720" rtlCol="0" anchor="ctr"/>
          <a:lstStyle>
            <a:lvl1pPr algn="l" fontAlgn="auto">
              <a:spcBef>
                <a:spcPts val="0"/>
              </a:spcBef>
              <a:spcAft>
                <a:spcPts val="0"/>
              </a:spcAft>
              <a:defRPr sz="1200" baseline="0" smtClean="0">
                <a:solidFill>
                  <a:schemeClr val="bg1"/>
                </a:solidFill>
                <a:latin typeface="Arial" pitchFamily="34" charset="0"/>
                <a:cs typeface="Arial" pitchFamily="34" charset="0"/>
              </a:defRPr>
            </a:lvl1pPr>
          </a:lstStyle>
          <a:p>
            <a:pPr>
              <a:defRPr/>
            </a:pPr>
            <a:fld id="{9730B440-F999-4236-A949-0085F751AC74}" type="datetime1">
              <a:rPr lang="en-GB"/>
              <a:pPr>
                <a:defRPr/>
              </a:pPr>
              <a:t>24/01/2018</a:t>
            </a:fld>
            <a:endParaRPr lang="en-GB"/>
          </a:p>
        </p:txBody>
      </p:sp>
      <p:sp>
        <p:nvSpPr>
          <p:cNvPr id="5" name="Footer Placeholder 4"/>
          <p:cNvSpPr>
            <a:spLocks noGrp="1"/>
          </p:cNvSpPr>
          <p:nvPr>
            <p:ph type="ftr" sz="quarter" idx="3"/>
          </p:nvPr>
        </p:nvSpPr>
        <p:spPr>
          <a:xfrm>
            <a:off x="2411413" y="6367463"/>
            <a:ext cx="4335462" cy="365125"/>
          </a:xfrm>
          <a:prstGeom prst="rect">
            <a:avLst/>
          </a:prstGeom>
        </p:spPr>
        <p:txBody>
          <a:bodyPr vert="horz" lIns="91440" tIns="45720" rIns="91440" bIns="45720" rtlCol="0" anchor="ctr"/>
          <a:lstStyle>
            <a:lvl1pPr algn="ctr" fontAlgn="auto">
              <a:spcBef>
                <a:spcPts val="0"/>
              </a:spcBef>
              <a:spcAft>
                <a:spcPts val="0"/>
              </a:spcAft>
              <a:defRPr sz="1200" baseline="0" dirty="0">
                <a:solidFill>
                  <a:schemeClr val="bg1"/>
                </a:solidFill>
                <a:latin typeface="Arial" pitchFamily="34" charset="0"/>
                <a:cs typeface="Arial" pitchFamily="34" charset="0"/>
              </a:defRPr>
            </a:lvl1pPr>
          </a:lstStyle>
          <a:p>
            <a:pPr>
              <a:defRPr/>
            </a:pPr>
            <a:endParaRPr lang="en-GB"/>
          </a:p>
        </p:txBody>
      </p:sp>
      <p:sp>
        <p:nvSpPr>
          <p:cNvPr id="6" name="Slide Number Placeholder 5"/>
          <p:cNvSpPr>
            <a:spLocks noGrp="1"/>
          </p:cNvSpPr>
          <p:nvPr>
            <p:ph type="sldNum" sz="quarter" idx="4"/>
          </p:nvPr>
        </p:nvSpPr>
        <p:spPr>
          <a:xfrm>
            <a:off x="1403350" y="6370638"/>
            <a:ext cx="865188" cy="365125"/>
          </a:xfrm>
          <a:prstGeom prst="rect">
            <a:avLst/>
          </a:prstGeom>
        </p:spPr>
        <p:txBody>
          <a:bodyPr vert="horz" lIns="91440" tIns="45720" rIns="91440" bIns="45720" rtlCol="0" anchor="ctr"/>
          <a:lstStyle>
            <a:lvl1pPr algn="r" fontAlgn="auto">
              <a:spcBef>
                <a:spcPts val="0"/>
              </a:spcBef>
              <a:spcAft>
                <a:spcPts val="0"/>
              </a:spcAft>
              <a:defRPr sz="1200" baseline="0" smtClean="0">
                <a:solidFill>
                  <a:schemeClr val="bg1"/>
                </a:solidFill>
                <a:latin typeface="Arial" pitchFamily="34" charset="0"/>
                <a:cs typeface="Arial" pitchFamily="34" charset="0"/>
              </a:defRPr>
            </a:lvl1pPr>
          </a:lstStyle>
          <a:p>
            <a:pPr>
              <a:defRPr/>
            </a:pPr>
            <a:fld id="{56A7B4E9-43B0-44E8-82E5-6BC43EF92CDE}" type="slidenum">
              <a:rPr lang="en-GB"/>
              <a:pPr>
                <a:defRPr/>
              </a:pPr>
              <a:t>‹#›</a:t>
            </a:fld>
            <a:endParaRPr lang="en-GB"/>
          </a:p>
        </p:txBody>
      </p:sp>
      <p:pic>
        <p:nvPicPr>
          <p:cNvPr id="1032" name="Picture 5" descr="General White Landscape"/>
          <p:cNvPicPr>
            <a:picLocks noChangeAspect="1" noChangeArrowheads="1"/>
          </p:cNvPicPr>
          <p:nvPr userDrawn="1"/>
        </p:nvPicPr>
        <p:blipFill>
          <a:blip r:embed="rId14" cstate="email">
            <a:extLst>
              <a:ext uri="{28A0092B-C50C-407E-A947-70E740481C1C}">
                <a14:useLocalDpi xmlns:a14="http://schemas.microsoft.com/office/drawing/2010/main"/>
              </a:ext>
            </a:extLst>
          </a:blip>
          <a:srcRect/>
          <a:stretch>
            <a:fillRect/>
          </a:stretch>
        </p:blipFill>
        <p:spPr bwMode="auto">
          <a:xfrm>
            <a:off x="6823075" y="6284913"/>
            <a:ext cx="2286000" cy="528637"/>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0" r:id="rId4"/>
    <p:sldLayoutId id="2147483659" r:id="rId5"/>
    <p:sldLayoutId id="2147483658" r:id="rId6"/>
    <p:sldLayoutId id="2147483657" r:id="rId7"/>
    <p:sldLayoutId id="2147483656" r:id="rId8"/>
    <p:sldLayoutId id="2147483655" r:id="rId9"/>
    <p:sldLayoutId id="2147483654" r:id="rId10"/>
    <p:sldLayoutId id="2147483653" r:id="rId11"/>
    <p:sldLayoutId id="2147483652" r:id="rId12"/>
  </p:sldLayoutIdLst>
  <p:hf sldNum="0" hdr="0" ftr="0" dt="0"/>
  <p:txStyles>
    <p:titleStyle>
      <a:lvl1pPr algn="ctr" rtl="0" fontAlgn="base">
        <a:spcBef>
          <a:spcPct val="0"/>
        </a:spcBef>
        <a:spcAft>
          <a:spcPct val="0"/>
        </a:spcAft>
        <a:defRPr sz="4400" kern="1200">
          <a:solidFill>
            <a:schemeClr val="tx1"/>
          </a:solidFill>
          <a:latin typeface="Arial" pitchFamily="34" charset="0"/>
          <a:ea typeface="+mj-ea"/>
          <a:cs typeface="Arial" pitchFamily="34" charset="0"/>
        </a:defRPr>
      </a:lvl1pPr>
      <a:lvl2pPr algn="ctr" rtl="0" fontAlgn="base">
        <a:spcBef>
          <a:spcPct val="0"/>
        </a:spcBef>
        <a:spcAft>
          <a:spcPct val="0"/>
        </a:spcAft>
        <a:defRPr sz="4400">
          <a:solidFill>
            <a:schemeClr val="tx1"/>
          </a:solidFill>
          <a:latin typeface="Arial" charset="0"/>
          <a:cs typeface="Arial" charset="0"/>
        </a:defRPr>
      </a:lvl2pPr>
      <a:lvl3pPr algn="ctr" rtl="0" fontAlgn="base">
        <a:spcBef>
          <a:spcPct val="0"/>
        </a:spcBef>
        <a:spcAft>
          <a:spcPct val="0"/>
        </a:spcAft>
        <a:defRPr sz="4400">
          <a:solidFill>
            <a:schemeClr val="tx1"/>
          </a:solidFill>
          <a:latin typeface="Arial" charset="0"/>
          <a:cs typeface="Arial" charset="0"/>
        </a:defRPr>
      </a:lvl3pPr>
      <a:lvl4pPr algn="ctr" rtl="0" fontAlgn="base">
        <a:spcBef>
          <a:spcPct val="0"/>
        </a:spcBef>
        <a:spcAft>
          <a:spcPct val="0"/>
        </a:spcAft>
        <a:defRPr sz="4400">
          <a:solidFill>
            <a:schemeClr val="tx1"/>
          </a:solidFill>
          <a:latin typeface="Arial" charset="0"/>
          <a:cs typeface="Arial" charset="0"/>
        </a:defRPr>
      </a:lvl4pPr>
      <a:lvl5pPr algn="ctr" rtl="0" fontAlgn="base">
        <a:spcBef>
          <a:spcPct val="0"/>
        </a:spcBef>
        <a:spcAft>
          <a:spcPct val="0"/>
        </a:spcAft>
        <a:defRPr sz="4400">
          <a:solidFill>
            <a:schemeClr val="tx1"/>
          </a:solidFill>
          <a:latin typeface="Arial" charset="0"/>
          <a:cs typeface="Arial" charset="0"/>
        </a:defRPr>
      </a:lvl5pPr>
      <a:lvl6pPr marL="457200" algn="ctr" rtl="0" fontAlgn="base">
        <a:spcBef>
          <a:spcPct val="0"/>
        </a:spcBef>
        <a:spcAft>
          <a:spcPct val="0"/>
        </a:spcAft>
        <a:defRPr sz="4400">
          <a:solidFill>
            <a:schemeClr val="tx1"/>
          </a:solidFill>
          <a:latin typeface="Arial" charset="0"/>
          <a:cs typeface="Arial" charset="0"/>
        </a:defRPr>
      </a:lvl6pPr>
      <a:lvl7pPr marL="914400" algn="ctr" rtl="0" fontAlgn="base">
        <a:spcBef>
          <a:spcPct val="0"/>
        </a:spcBef>
        <a:spcAft>
          <a:spcPct val="0"/>
        </a:spcAft>
        <a:defRPr sz="4400">
          <a:solidFill>
            <a:schemeClr val="tx1"/>
          </a:solidFill>
          <a:latin typeface="Arial" charset="0"/>
          <a:cs typeface="Arial" charset="0"/>
        </a:defRPr>
      </a:lvl7pPr>
      <a:lvl8pPr marL="1371600" algn="ctr" rtl="0" fontAlgn="base">
        <a:spcBef>
          <a:spcPct val="0"/>
        </a:spcBef>
        <a:spcAft>
          <a:spcPct val="0"/>
        </a:spcAft>
        <a:defRPr sz="4400">
          <a:solidFill>
            <a:schemeClr val="tx1"/>
          </a:solidFill>
          <a:latin typeface="Arial" charset="0"/>
          <a:cs typeface="Arial" charset="0"/>
        </a:defRPr>
      </a:lvl8pPr>
      <a:lvl9pPr marL="1828800" algn="ctr" rtl="0" fontAlgn="base">
        <a:spcBef>
          <a:spcPct val="0"/>
        </a:spcBef>
        <a:spcAft>
          <a:spcPct val="0"/>
        </a:spcAft>
        <a:defRPr sz="4400">
          <a:solidFill>
            <a:schemeClr val="tx1"/>
          </a:solidFill>
          <a:latin typeface="Arial" charset="0"/>
          <a:cs typeface="Arial"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Arial" pitchFamily="34" charset="0"/>
          <a:ea typeface="+mn-ea"/>
          <a:cs typeface="Arial" pitchFamily="34" charset="0"/>
        </a:defRPr>
      </a:lvl1pPr>
      <a:lvl2pPr marL="742950" indent="-285750" algn="l" rtl="0" fontAlgn="base">
        <a:spcBef>
          <a:spcPct val="20000"/>
        </a:spcBef>
        <a:spcAft>
          <a:spcPct val="0"/>
        </a:spcAft>
        <a:buFont typeface="Arial" charset="0"/>
        <a:buChar char="–"/>
        <a:defRPr sz="2800" kern="1200">
          <a:solidFill>
            <a:schemeClr val="tx1"/>
          </a:solidFill>
          <a:latin typeface="Arial" pitchFamily="34" charset="0"/>
          <a:ea typeface="+mn-ea"/>
          <a:cs typeface="Arial" pitchFamily="34" charset="0"/>
        </a:defRPr>
      </a:lvl2pPr>
      <a:lvl3pPr marL="1143000" indent="-228600" algn="l" rtl="0" fontAlgn="base">
        <a:spcBef>
          <a:spcPct val="20000"/>
        </a:spcBef>
        <a:spcAft>
          <a:spcPct val="0"/>
        </a:spcAft>
        <a:buFont typeface="Arial" charset="0"/>
        <a:buChar char="•"/>
        <a:defRPr sz="2400" kern="1200">
          <a:solidFill>
            <a:schemeClr val="tx1"/>
          </a:solidFill>
          <a:latin typeface="Arial" pitchFamily="34" charset="0"/>
          <a:ea typeface="+mn-ea"/>
          <a:cs typeface="Arial" pitchFamily="34" charset="0"/>
        </a:defRPr>
      </a:lvl3pPr>
      <a:lvl4pPr marL="1600200" indent="-228600" algn="l" rtl="0" fontAlgn="base">
        <a:spcBef>
          <a:spcPct val="20000"/>
        </a:spcBef>
        <a:spcAft>
          <a:spcPct val="0"/>
        </a:spcAft>
        <a:buFont typeface="Arial" charset="0"/>
        <a:buChar char="–"/>
        <a:defRPr sz="2000" kern="1200">
          <a:solidFill>
            <a:schemeClr val="tx1"/>
          </a:solidFill>
          <a:latin typeface="Arial" pitchFamily="34" charset="0"/>
          <a:ea typeface="+mn-ea"/>
          <a:cs typeface="Arial" pitchFamily="34" charset="0"/>
        </a:defRPr>
      </a:lvl4pPr>
      <a:lvl5pPr marL="2057400" indent="-228600" algn="l" rtl="0" fontAlgn="base">
        <a:spcBef>
          <a:spcPct val="20000"/>
        </a:spcBef>
        <a:spcAft>
          <a:spcPct val="0"/>
        </a:spcAft>
        <a:buFont typeface="Arial"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png"/><Relationship Id="rId3" Type="http://schemas.openxmlformats.org/officeDocument/2006/relationships/image" Target="../media/image23.jpeg"/><Relationship Id="rId7" Type="http://schemas.openxmlformats.org/officeDocument/2006/relationships/image" Target="../media/image27.png"/><Relationship Id="rId12" Type="http://schemas.openxmlformats.org/officeDocument/2006/relationships/image" Target="../media/image32.png"/><Relationship Id="rId2" Type="http://schemas.openxmlformats.org/officeDocument/2006/relationships/notesSlide" Target="../notesSlides/notesSlide11.xml"/><Relationship Id="rId16" Type="http://schemas.openxmlformats.org/officeDocument/2006/relationships/image" Target="../media/image36.jpg"/><Relationship Id="rId1" Type="http://schemas.openxmlformats.org/officeDocument/2006/relationships/slideLayout" Target="../slideLayouts/slideLayout3.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25.jpeg"/><Relationship Id="rId15" Type="http://schemas.openxmlformats.org/officeDocument/2006/relationships/image" Target="../media/image35.gif"/><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jpeg"/><Relationship Id="rId14" Type="http://schemas.openxmlformats.org/officeDocument/2006/relationships/image" Target="../media/image34.png"/></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2.MOV"/><Relationship Id="rId1" Type="http://schemas.microsoft.com/office/2007/relationships/media" Target="../media/media2.MOV"/><Relationship Id="rId6" Type="http://schemas.openxmlformats.org/officeDocument/2006/relationships/image" Target="../media/image40.jpeg"/><Relationship Id="rId5" Type="http://schemas.openxmlformats.org/officeDocument/2006/relationships/image" Target="../media/image39.png"/><Relationship Id="rId4"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8.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45.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14.emf"/><Relationship Id="rId5" Type="http://schemas.openxmlformats.org/officeDocument/2006/relationships/image" Target="../media/image13.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image" Target="../media/image19.emf"/><Relationship Id="rId4"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9" y="-603448"/>
            <a:ext cx="9142991" cy="6858000"/>
          </a:xfrm>
          <a:prstGeom prst="rect">
            <a:avLst/>
          </a:prstGeom>
        </p:spPr>
      </p:pic>
      <p:sp>
        <p:nvSpPr>
          <p:cNvPr id="2" name="TextBox 1"/>
          <p:cNvSpPr txBox="1"/>
          <p:nvPr/>
        </p:nvSpPr>
        <p:spPr>
          <a:xfrm>
            <a:off x="6110" y="5985539"/>
            <a:ext cx="2693682" cy="276999"/>
          </a:xfrm>
          <a:prstGeom prst="rect">
            <a:avLst/>
          </a:prstGeom>
          <a:noFill/>
        </p:spPr>
        <p:txBody>
          <a:bodyPr wrap="square" rtlCol="0">
            <a:spAutoFit/>
          </a:bodyPr>
          <a:lstStyle/>
          <a:p>
            <a:r>
              <a:rPr lang="en-GB" dirty="0">
                <a:solidFill>
                  <a:schemeClr val="bg1"/>
                </a:solidFill>
              </a:rPr>
              <a:t>David Hutchinson </a:t>
            </a:r>
            <a:r>
              <a:rPr lang="en-GB" dirty="0" smtClean="0">
                <a:solidFill>
                  <a:schemeClr val="bg1"/>
                </a:solidFill>
              </a:rPr>
              <a:t>(EA</a:t>
            </a:r>
            <a:r>
              <a:rPr lang="en-GB" dirty="0">
                <a:solidFill>
                  <a:schemeClr val="bg1"/>
                </a:solidFill>
              </a:rPr>
              <a:t>)</a:t>
            </a:r>
          </a:p>
        </p:txBody>
      </p:sp>
      <p:sp>
        <p:nvSpPr>
          <p:cNvPr id="7" name="TextBox 6"/>
          <p:cNvSpPr txBox="1"/>
          <p:nvPr/>
        </p:nvSpPr>
        <p:spPr>
          <a:xfrm>
            <a:off x="5724128" y="-243408"/>
            <a:ext cx="3168352" cy="1528624"/>
          </a:xfrm>
          <a:prstGeom prst="rect">
            <a:avLst/>
          </a:prstGeom>
          <a:solidFill>
            <a:schemeClr val="bg1"/>
          </a:solidFill>
        </p:spPr>
        <p:txBody>
          <a:bodyPr wrap="square" rtlCol="0">
            <a:spAutoFit/>
          </a:bodyPr>
          <a:lstStyle/>
          <a:p>
            <a:pPr algn="ctr"/>
            <a:r>
              <a:rPr lang="en-GB" sz="4800" dirty="0" smtClean="0">
                <a:solidFill>
                  <a:srgbClr val="002060"/>
                </a:solidFill>
                <a:latin typeface="+mj-lt"/>
              </a:rPr>
              <a:t>LIAT and water research </a:t>
            </a:r>
          </a:p>
          <a:p>
            <a:pPr algn="ctr"/>
            <a:endParaRPr lang="en-GB" sz="4400" dirty="0">
              <a:solidFill>
                <a:srgbClr val="002060"/>
              </a:solidFill>
              <a:latin typeface="+mj-lt"/>
            </a:endParaRPr>
          </a:p>
        </p:txBody>
      </p:sp>
    </p:spTree>
    <p:extLst>
      <p:ext uri="{BB962C8B-B14F-4D97-AF65-F5344CB8AC3E}">
        <p14:creationId xmlns:p14="http://schemas.microsoft.com/office/powerpoint/2010/main" val="194625698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08521" y="0"/>
            <a:ext cx="9252521" cy="6237312"/>
          </a:xfrm>
          <a:prstGeom prst="rect">
            <a:avLst/>
          </a:prstGeom>
        </p:spPr>
      </p:pic>
    </p:spTree>
    <p:extLst>
      <p:ext uri="{BB962C8B-B14F-4D97-AF65-F5344CB8AC3E}">
        <p14:creationId xmlns:p14="http://schemas.microsoft.com/office/powerpoint/2010/main" val="280825843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602" y="476672"/>
            <a:ext cx="3375271" cy="1368152"/>
          </a:xfrm>
        </p:spPr>
        <p:txBody>
          <a:bodyPr/>
          <a:lstStyle/>
          <a:p>
            <a:r>
              <a:rPr lang="en-US" sz="3600" dirty="0" smtClean="0">
                <a:solidFill>
                  <a:srgbClr val="002060"/>
                </a:solidFill>
              </a:rPr>
              <a:t>Reduction in pesticide use</a:t>
            </a:r>
            <a:endParaRPr lang="en-US" sz="3600" dirty="0">
              <a:solidFill>
                <a:srgbClr val="002060"/>
              </a:solidFill>
            </a:endParaRPr>
          </a:p>
        </p:txBody>
      </p:sp>
      <p:pic>
        <p:nvPicPr>
          <p:cNvPr id="4" name="Picture 3"/>
          <p:cNvPicPr>
            <a:picLocks noChangeAspect="1"/>
          </p:cNvPicPr>
          <p:nvPr/>
        </p:nvPicPr>
        <p:blipFill rotWithShape="1">
          <a:blip r:embed="rId5" cstate="email">
            <a:extLst>
              <a:ext uri="{28A0092B-C50C-407E-A947-70E740481C1C}">
                <a14:useLocalDpi xmlns:a14="http://schemas.microsoft.com/office/drawing/2010/main"/>
              </a:ext>
            </a:extLst>
          </a:blip>
          <a:srcRect l="1176" t="7956" r="2750" b="15046"/>
          <a:stretch/>
        </p:blipFill>
        <p:spPr>
          <a:xfrm>
            <a:off x="330322" y="2902124"/>
            <a:ext cx="8784976" cy="3960440"/>
          </a:xfrm>
          <a:prstGeom prst="rect">
            <a:avLst/>
          </a:prstGeom>
        </p:spPr>
      </p:pic>
      <p:pic>
        <p:nvPicPr>
          <p:cNvPr id="10" name="Sylling Timelapse - 20-09-16">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3375271" y="0"/>
            <a:ext cx="5795547" cy="3259995"/>
          </a:xfrm>
          <a:prstGeom prst="rect">
            <a:avLst/>
          </a:prstGeom>
        </p:spPr>
      </p:pic>
    </p:spTree>
    <p:extLst>
      <p:ext uri="{BB962C8B-B14F-4D97-AF65-F5344CB8AC3E}">
        <p14:creationId xmlns:p14="http://schemas.microsoft.com/office/powerpoint/2010/main" val="1698772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139"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0"/>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0"/>
                                        </p:tgtEl>
                                      </p:cBhvr>
                                    </p:cmd>
                                  </p:childTnLst>
                                </p:cTn>
                              </p:par>
                            </p:childTnLst>
                          </p:cTn>
                        </p:par>
                      </p:childTnLst>
                    </p:cTn>
                  </p:par>
                </p:childTnLst>
              </p:cTn>
              <p:nextCondLst>
                <p:cond evt="onClick" delay="0">
                  <p:tgtEl>
                    <p:spTgt spid="10"/>
                  </p:tgtEl>
                </p:cond>
              </p:nextCondLst>
            </p:seq>
            <p:video>
              <p:cMediaNode vol="80000">
                <p:cTn id="12" repeatCount="indefinite" fill="hold" display="0">
                  <p:stCondLst>
                    <p:cond delay="indefinite"/>
                  </p:stCondLst>
                </p:cTn>
                <p:tgtEl>
                  <p:spTgt spid="10"/>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rcRect t="15125" b="15807"/>
          <a:stretch>
            <a:fillRect/>
          </a:stretch>
        </p:blipFill>
        <p:spPr bwMode="auto">
          <a:xfrm>
            <a:off x="7623788" y="4806841"/>
            <a:ext cx="1155858" cy="798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4644" y="2620787"/>
            <a:ext cx="1396604" cy="4723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2"/>
          <p:cNvSpPr txBox="1">
            <a:spLocks noChangeArrowheads="1"/>
          </p:cNvSpPr>
          <p:nvPr/>
        </p:nvSpPr>
        <p:spPr bwMode="auto">
          <a:xfrm>
            <a:off x="348523" y="4597158"/>
            <a:ext cx="1364024" cy="461665"/>
          </a:xfrm>
          <a:prstGeom prst="rect">
            <a:avLst/>
          </a:prstGeom>
          <a:ln>
            <a:headEnd/>
            <a:tailEnd/>
          </a:ln>
          <a:extLst/>
        </p:spPr>
        <p:style>
          <a:lnRef idx="2">
            <a:schemeClr val="accent2"/>
          </a:lnRef>
          <a:fillRef idx="1">
            <a:schemeClr val="lt1"/>
          </a:fillRef>
          <a:effectRef idx="0">
            <a:schemeClr val="accent2"/>
          </a:effectRef>
          <a:fontRef idx="minor">
            <a:schemeClr val="dk1"/>
          </a:fontRef>
        </p:style>
        <p:txBody>
          <a:bodyPr wrap="square">
            <a:spAutoFit/>
          </a:bodyPr>
          <a:lstStyle>
            <a:lvl1pPr>
              <a:defRPr sz="2400">
                <a:solidFill>
                  <a:schemeClr val="tx1"/>
                </a:solidFill>
                <a:latin typeface="Calibri" panose="020F0502020204030204" pitchFamily="34" charset="0"/>
                <a:ea typeface="ＭＳ Ｐゴシック" panose="020B0600070205080204" pitchFamily="34" charset="-128"/>
              </a:defRPr>
            </a:lvl1pPr>
            <a:lvl2pPr marL="742950" indent="-285750">
              <a:defRPr sz="2400">
                <a:solidFill>
                  <a:schemeClr val="tx1"/>
                </a:solidFill>
                <a:latin typeface="Calibri" panose="020F0502020204030204" pitchFamily="34" charset="0"/>
                <a:ea typeface="ＭＳ Ｐゴシック" panose="020B0600070205080204" pitchFamily="34" charset="-128"/>
              </a:defRPr>
            </a:lvl2pPr>
            <a:lvl3pPr marL="1143000" indent="-228600">
              <a:defRPr sz="2400">
                <a:solidFill>
                  <a:schemeClr val="tx1"/>
                </a:solidFill>
                <a:latin typeface="Calibri" panose="020F0502020204030204" pitchFamily="34" charset="0"/>
                <a:ea typeface="ＭＳ Ｐゴシック" panose="020B0600070205080204" pitchFamily="34" charset="-128"/>
              </a:defRPr>
            </a:lvl3pPr>
            <a:lvl4pPr marL="1600200" indent="-228600">
              <a:defRPr sz="2400">
                <a:solidFill>
                  <a:schemeClr val="tx1"/>
                </a:solidFill>
                <a:latin typeface="Calibri" panose="020F0502020204030204" pitchFamily="34" charset="0"/>
                <a:ea typeface="ＭＳ Ｐゴシック" panose="020B0600070205080204" pitchFamily="34" charset="-128"/>
              </a:defRPr>
            </a:lvl4pPr>
            <a:lvl5pPr marL="2057400" indent="-22860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a:r>
              <a:rPr lang="en-GB" altLang="en-US" sz="1800" dirty="0">
                <a:latin typeface="Baskerville Light" panose="02020400000000000000" pitchFamily="18" charset="0"/>
              </a:rPr>
              <a:t>De </a:t>
            </a:r>
            <a:r>
              <a:rPr lang="en-GB" altLang="en-US" sz="1800" dirty="0" err="1">
                <a:latin typeface="Baskerville Light" panose="02020400000000000000" pitchFamily="18" charset="0"/>
              </a:rPr>
              <a:t>Zilte</a:t>
            </a:r>
            <a:r>
              <a:rPr lang="en-GB" altLang="en-US" sz="1800" dirty="0">
                <a:latin typeface="Baskerville Light" panose="02020400000000000000" pitchFamily="18" charset="0"/>
              </a:rPr>
              <a:t> </a:t>
            </a:r>
            <a:r>
              <a:rPr lang="en-GB" altLang="en-US" sz="1800" dirty="0" err="1">
                <a:latin typeface="Baskerville Light" panose="02020400000000000000" pitchFamily="18" charset="0"/>
              </a:rPr>
              <a:t>Smaak</a:t>
            </a:r>
            <a:r>
              <a:rPr lang="en-GB" altLang="en-US" sz="1800" dirty="0">
                <a:latin typeface="Baskerville Light" panose="02020400000000000000" pitchFamily="18" charset="0"/>
              </a:rPr>
              <a:t>, </a:t>
            </a:r>
            <a:r>
              <a:rPr lang="en-GB" altLang="en-US" sz="1800" dirty="0" err="1">
                <a:latin typeface="Baskerville Light" panose="02020400000000000000" pitchFamily="18" charset="0"/>
              </a:rPr>
              <a:t>Teschelling</a:t>
            </a:r>
            <a:r>
              <a:rPr lang="en-GB" altLang="en-US" sz="1800" dirty="0">
                <a:latin typeface="Baskerville Light" panose="02020400000000000000" pitchFamily="18" charset="0"/>
              </a:rPr>
              <a:t> </a:t>
            </a:r>
          </a:p>
        </p:txBody>
      </p:sp>
      <p:pic>
        <p:nvPicPr>
          <p:cNvPr id="9" name="Picture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81001" y="3624065"/>
            <a:ext cx="119023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5"/>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948651" y="2503099"/>
            <a:ext cx="1069919" cy="795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8"/>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784979" y="4681163"/>
            <a:ext cx="1545138" cy="732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9"/>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7532778" y="3756126"/>
            <a:ext cx="1246868" cy="807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0"/>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2044904" y="4806841"/>
            <a:ext cx="998934" cy="690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5"/>
          <p:cNvPicPr>
            <a:picLocks noChangeAspect="1"/>
          </p:cNvPicPr>
          <p:nvPr/>
        </p:nvPicPr>
        <p:blipFill>
          <a:blip r:embed="rId10" cstate="print">
            <a:extLst>
              <a:ext uri="{28A0092B-C50C-407E-A947-70E740481C1C}">
                <a14:useLocalDpi xmlns:a14="http://schemas.microsoft.com/office/drawing/2010/main" val="0"/>
              </a:ext>
            </a:extLst>
          </a:blip>
          <a:srcRect t="16908" b="19576"/>
          <a:stretch>
            <a:fillRect/>
          </a:stretch>
        </p:blipFill>
        <p:spPr bwMode="auto">
          <a:xfrm>
            <a:off x="6310117" y="2979496"/>
            <a:ext cx="766985" cy="48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7"/>
          <p:cNvPicPr>
            <a:picLocks noChangeAspect="1"/>
          </p:cNvPicPr>
          <p:nvPr/>
        </p:nvPicPr>
        <p:blipFill>
          <a:blip r:embed="rId11">
            <a:extLst>
              <a:ext uri="{28A0092B-C50C-407E-A947-70E740481C1C}">
                <a14:useLocalDpi xmlns:a14="http://schemas.microsoft.com/office/drawing/2010/main" val="0"/>
              </a:ext>
            </a:extLst>
          </a:blip>
          <a:srcRect t="27208" b="29356"/>
          <a:stretch>
            <a:fillRect/>
          </a:stretch>
        </p:blipFill>
        <p:spPr bwMode="auto">
          <a:xfrm>
            <a:off x="6140147" y="3809138"/>
            <a:ext cx="1072001" cy="466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8"/>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948651" y="3860913"/>
            <a:ext cx="1148954" cy="574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4"/>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7804902" y="2900769"/>
            <a:ext cx="702622" cy="7026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Content Placeholder 3"/>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bwMode="auto">
          <a:xfrm>
            <a:off x="4255812" y="0"/>
            <a:ext cx="4917397" cy="1949239"/>
          </a:xfrm>
          <a:prstGeom prst="rect">
            <a:avLst/>
          </a:prstGeom>
          <a:noFill/>
          <a:ln w="9525">
            <a:noFill/>
            <a:miter lim="800000"/>
            <a:headEnd/>
            <a:tailEnd/>
          </a:ln>
        </p:spPr>
      </p:pic>
      <p:pic>
        <p:nvPicPr>
          <p:cNvPr id="22" name="Picture 21"/>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81001" y="376531"/>
            <a:ext cx="3244703" cy="866233"/>
          </a:xfrm>
          <a:prstGeom prst="rect">
            <a:avLst/>
          </a:prstGeom>
        </p:spPr>
      </p:pic>
      <p:pic>
        <p:nvPicPr>
          <p:cNvPr id="5" name="Picture 4"/>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3201068" y="2856965"/>
            <a:ext cx="2381250" cy="2676525"/>
          </a:xfrm>
          <a:prstGeom prst="rect">
            <a:avLst/>
          </a:prstGeom>
        </p:spPr>
      </p:pic>
    </p:spTree>
    <p:extLst>
      <p:ext uri="{BB962C8B-B14F-4D97-AF65-F5344CB8AC3E}">
        <p14:creationId xmlns:p14="http://schemas.microsoft.com/office/powerpoint/2010/main" val="100158790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7978" y="81263"/>
            <a:ext cx="8229600" cy="777875"/>
          </a:xfrm>
        </p:spPr>
        <p:txBody>
          <a:bodyPr/>
          <a:lstStyle/>
          <a:p>
            <a:r>
              <a:rPr lang="en-GB" dirty="0" smtClean="0">
                <a:solidFill>
                  <a:srgbClr val="00325F"/>
                </a:solidFill>
              </a:rPr>
              <a:t>Natural Flood Management</a:t>
            </a:r>
            <a:endParaRPr lang="en-GB" dirty="0">
              <a:solidFill>
                <a:srgbClr val="00325F"/>
              </a:solidFill>
            </a:endParaRPr>
          </a:p>
        </p:txBody>
      </p:sp>
      <p:sp>
        <p:nvSpPr>
          <p:cNvPr id="3" name="Content Placeholder 2"/>
          <p:cNvSpPr>
            <a:spLocks noGrp="1"/>
          </p:cNvSpPr>
          <p:nvPr>
            <p:ph idx="1"/>
          </p:nvPr>
        </p:nvSpPr>
        <p:spPr/>
        <p:txBody>
          <a:bodyPr/>
          <a:lstStyle/>
          <a:p>
            <a:endParaRPr lang="en-GB"/>
          </a:p>
        </p:txBody>
      </p:sp>
      <p:pic>
        <p:nvPicPr>
          <p:cNvPr id="4" name="Picture 3"/>
          <p:cNvPicPr>
            <a:picLocks noChangeAspect="1"/>
          </p:cNvPicPr>
          <p:nvPr/>
        </p:nvPicPr>
        <p:blipFill>
          <a:blip r:embed="rId3"/>
          <a:stretch>
            <a:fillRect/>
          </a:stretch>
        </p:blipFill>
        <p:spPr>
          <a:xfrm>
            <a:off x="3955" y="723520"/>
            <a:ext cx="9217646" cy="6134480"/>
          </a:xfrm>
          <a:prstGeom prst="rect">
            <a:avLst/>
          </a:prstGeom>
        </p:spPr>
      </p:pic>
    </p:spTree>
    <p:extLst>
      <p:ext uri="{BB962C8B-B14F-4D97-AF65-F5344CB8AC3E}">
        <p14:creationId xmlns:p14="http://schemas.microsoft.com/office/powerpoint/2010/main" val="76870399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solidFill>
                  <a:srgbClr val="00325F"/>
                </a:solidFill>
              </a:rPr>
              <a:t>Natural Flood Management</a:t>
            </a:r>
            <a:endParaRPr lang="en-GB" dirty="0">
              <a:solidFill>
                <a:srgbClr val="00325F"/>
              </a:solidFill>
            </a:endParaRPr>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367644" y="1268760"/>
            <a:ext cx="6408712" cy="4803728"/>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09144371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IMG_6789">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422419" y="404664"/>
            <a:ext cx="8229600" cy="4629150"/>
          </a:xfrm>
        </p:spPr>
      </p:pic>
      <p:pic>
        <p:nvPicPr>
          <p:cNvPr id="6" name="Picture 5"/>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323528" y="6170472"/>
            <a:ext cx="2205365" cy="625180"/>
          </a:xfrm>
          <a:prstGeom prst="rect">
            <a:avLst/>
          </a:prstGeom>
        </p:spPr>
      </p:pic>
    </p:spTree>
    <p:extLst>
      <p:ext uri="{BB962C8B-B14F-4D97-AF65-F5344CB8AC3E}">
        <p14:creationId xmlns:p14="http://schemas.microsoft.com/office/powerpoint/2010/main" val="4262527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90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4" name="Picture 3"/>
          <p:cNvPicPr>
            <a:picLocks noChangeAspect="1"/>
          </p:cNvPicPr>
          <p:nvPr/>
        </p:nvPicPr>
        <p:blipFill>
          <a:blip r:embed="rId3"/>
          <a:stretch>
            <a:fillRect/>
          </a:stretch>
        </p:blipFill>
        <p:spPr>
          <a:xfrm>
            <a:off x="29918" y="0"/>
            <a:ext cx="9114082" cy="6858000"/>
          </a:xfrm>
          <a:prstGeom prst="rect">
            <a:avLst/>
          </a:prstGeom>
        </p:spPr>
      </p:pic>
    </p:spTree>
    <p:extLst>
      <p:ext uri="{BB962C8B-B14F-4D97-AF65-F5344CB8AC3E}">
        <p14:creationId xmlns:p14="http://schemas.microsoft.com/office/powerpoint/2010/main" val="417739857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4" name="Picture 3"/>
          <p:cNvPicPr>
            <a:picLocks noChangeAspect="1"/>
          </p:cNvPicPr>
          <p:nvPr/>
        </p:nvPicPr>
        <p:blipFill>
          <a:blip r:embed="rId3"/>
          <a:stretch>
            <a:fillRect/>
          </a:stretch>
        </p:blipFill>
        <p:spPr>
          <a:xfrm>
            <a:off x="0" y="-11258"/>
            <a:ext cx="9036496" cy="6967764"/>
          </a:xfrm>
          <a:prstGeom prst="rect">
            <a:avLst/>
          </a:prstGeom>
        </p:spPr>
      </p:pic>
    </p:spTree>
    <p:extLst>
      <p:ext uri="{BB962C8B-B14F-4D97-AF65-F5344CB8AC3E}">
        <p14:creationId xmlns:p14="http://schemas.microsoft.com/office/powerpoint/2010/main" val="10719707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67544" y="188640"/>
            <a:ext cx="7971992" cy="3744416"/>
          </a:xfrm>
          <a:prstGeom prst="rect">
            <a:avLst/>
          </a:prstGeom>
        </p:spPr>
      </p:pic>
      <p:sp>
        <p:nvSpPr>
          <p:cNvPr id="2" name="Title 1"/>
          <p:cNvSpPr>
            <a:spLocks noGrp="1"/>
          </p:cNvSpPr>
          <p:nvPr>
            <p:ph type="title"/>
          </p:nvPr>
        </p:nvSpPr>
        <p:spPr>
          <a:xfrm>
            <a:off x="1187624" y="3911352"/>
            <a:ext cx="6624736" cy="648072"/>
          </a:xfrm>
        </p:spPr>
        <p:txBody>
          <a:bodyPr/>
          <a:lstStyle/>
          <a:p>
            <a:r>
              <a:rPr lang="en-GB" sz="2400" dirty="0">
                <a:solidFill>
                  <a:srgbClr val="002060"/>
                </a:solidFill>
              </a:rPr>
              <a:t>Lincoln Centre for Water and Planetary Health</a:t>
            </a:r>
          </a:p>
        </p:txBody>
      </p:sp>
      <p:sp>
        <p:nvSpPr>
          <p:cNvPr id="3" name="Content Placeholder 2"/>
          <p:cNvSpPr>
            <a:spLocks noGrp="1"/>
          </p:cNvSpPr>
          <p:nvPr>
            <p:ph idx="1"/>
          </p:nvPr>
        </p:nvSpPr>
        <p:spPr>
          <a:xfrm>
            <a:off x="383200" y="4725144"/>
            <a:ext cx="8729663" cy="1748419"/>
          </a:xfrm>
        </p:spPr>
        <p:txBody>
          <a:bodyPr/>
          <a:lstStyle/>
          <a:p>
            <a:pPr marL="0" indent="0">
              <a:buNone/>
            </a:pPr>
            <a:r>
              <a:rPr lang="en-GB" sz="1800" dirty="0">
                <a:solidFill>
                  <a:srgbClr val="002060"/>
                </a:solidFill>
              </a:rPr>
              <a:t>Flood and the ‘World’s Largest Rivers’.</a:t>
            </a:r>
          </a:p>
          <a:p>
            <a:pPr marL="0" indent="0">
              <a:buNone/>
            </a:pPr>
            <a:endParaRPr lang="en-GB" sz="1800" dirty="0">
              <a:solidFill>
                <a:srgbClr val="002060"/>
              </a:solidFill>
            </a:endParaRPr>
          </a:p>
          <a:p>
            <a:pPr marL="0" indent="0">
              <a:buNone/>
            </a:pPr>
            <a:r>
              <a:rPr lang="en-GB" sz="1800" dirty="0">
                <a:solidFill>
                  <a:srgbClr val="002060"/>
                </a:solidFill>
              </a:rPr>
              <a:t>Water, malaria hotspots and earth observation.</a:t>
            </a:r>
          </a:p>
          <a:p>
            <a:endParaRPr lang="en-GB" sz="1800" dirty="0">
              <a:solidFill>
                <a:srgbClr val="002060"/>
              </a:solidFill>
            </a:endParaRPr>
          </a:p>
          <a:p>
            <a:pPr marL="0" indent="0">
              <a:buNone/>
            </a:pPr>
            <a:r>
              <a:rPr lang="en-GB" sz="1800" dirty="0" smtClean="0">
                <a:solidFill>
                  <a:srgbClr val="002060"/>
                </a:solidFill>
              </a:rPr>
              <a:t>.</a:t>
            </a:r>
            <a:endParaRPr lang="en-GB" sz="1800" dirty="0">
              <a:solidFill>
                <a:srgbClr val="002060"/>
              </a:solidFill>
            </a:endParaRPr>
          </a:p>
        </p:txBody>
      </p:sp>
    </p:spTree>
    <p:extLst>
      <p:ext uri="{BB962C8B-B14F-4D97-AF65-F5344CB8AC3E}">
        <p14:creationId xmlns:p14="http://schemas.microsoft.com/office/powerpoint/2010/main" val="4121363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fade">
                                      <p:cBhvr>
                                        <p:cTn id="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solidFill>
                  <a:srgbClr val="00325F"/>
                </a:solidFill>
              </a:rPr>
              <a:t>What else?</a:t>
            </a:r>
            <a:br>
              <a:rPr lang="en-GB" dirty="0" smtClean="0">
                <a:solidFill>
                  <a:srgbClr val="00325F"/>
                </a:solidFill>
              </a:rPr>
            </a:br>
            <a:endParaRPr lang="en-GB" dirty="0">
              <a:solidFill>
                <a:srgbClr val="00325F"/>
              </a:solidFill>
            </a:endParaRPr>
          </a:p>
        </p:txBody>
      </p:sp>
      <p:sp>
        <p:nvSpPr>
          <p:cNvPr id="3" name="Content Placeholder 2"/>
          <p:cNvSpPr>
            <a:spLocks noGrp="1"/>
          </p:cNvSpPr>
          <p:nvPr>
            <p:ph idx="1"/>
          </p:nvPr>
        </p:nvSpPr>
        <p:spPr>
          <a:xfrm>
            <a:off x="395536" y="663575"/>
            <a:ext cx="8229600" cy="4929188"/>
          </a:xfrm>
        </p:spPr>
        <p:txBody>
          <a:bodyPr/>
          <a:lstStyle/>
          <a:p>
            <a:r>
              <a:rPr lang="en-GB" dirty="0" smtClean="0">
                <a:solidFill>
                  <a:srgbClr val="00325F"/>
                </a:solidFill>
              </a:rPr>
              <a:t>We have completed some work looking at the effect of cover crops on nitrate leaching.</a:t>
            </a:r>
          </a:p>
          <a:p>
            <a:r>
              <a:rPr lang="en-GB" dirty="0" smtClean="0">
                <a:solidFill>
                  <a:srgbClr val="00325F"/>
                </a:solidFill>
              </a:rPr>
              <a:t>We are studying field drainage</a:t>
            </a:r>
          </a:p>
          <a:p>
            <a:r>
              <a:rPr lang="en-GB" dirty="0" smtClean="0">
                <a:solidFill>
                  <a:srgbClr val="00325F"/>
                </a:solidFill>
              </a:rPr>
              <a:t>We are embarking on some studies on the effects of trees</a:t>
            </a:r>
          </a:p>
          <a:p>
            <a:r>
              <a:rPr lang="en-GB" dirty="0" smtClean="0">
                <a:solidFill>
                  <a:srgbClr val="00325F"/>
                </a:solidFill>
              </a:rPr>
              <a:t>We want to be more ambitious with the Cringle Brook ideas</a:t>
            </a:r>
          </a:p>
          <a:p>
            <a:r>
              <a:rPr lang="en-GB" dirty="0" smtClean="0">
                <a:solidFill>
                  <a:srgbClr val="00325F"/>
                </a:solidFill>
              </a:rPr>
              <a:t>Boreholes</a:t>
            </a:r>
          </a:p>
          <a:p>
            <a:r>
              <a:rPr lang="en-GB" dirty="0" smtClean="0">
                <a:solidFill>
                  <a:srgbClr val="00325F"/>
                </a:solidFill>
              </a:rPr>
              <a:t>Pesticide handling facilities</a:t>
            </a:r>
            <a:endParaRPr lang="en-GB" dirty="0" smtClean="0">
              <a:solidFill>
                <a:srgbClr val="00325F"/>
              </a:solidFill>
            </a:endParaRPr>
          </a:p>
          <a:p>
            <a:endParaRPr lang="en-GB" dirty="0"/>
          </a:p>
        </p:txBody>
      </p:sp>
    </p:spTree>
    <p:extLst>
      <p:ext uri="{BB962C8B-B14F-4D97-AF65-F5344CB8AC3E}">
        <p14:creationId xmlns:p14="http://schemas.microsoft.com/office/powerpoint/2010/main" val="22253845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1520" y="1340768"/>
            <a:ext cx="3932261" cy="3286029"/>
          </a:xfrm>
          <a:prstGeom prst="rect">
            <a:avLst/>
          </a:prstGeom>
        </p:spPr>
      </p:pic>
      <p:pic>
        <p:nvPicPr>
          <p:cNvPr id="3" name="Picture 2"/>
          <p:cNvPicPr>
            <a:picLocks noChangeAspect="1"/>
          </p:cNvPicPr>
          <p:nvPr/>
        </p:nvPicPr>
        <p:blipFill>
          <a:blip r:embed="rId3"/>
          <a:stretch>
            <a:fillRect/>
          </a:stretch>
        </p:blipFill>
        <p:spPr>
          <a:xfrm>
            <a:off x="1906727" y="2708920"/>
            <a:ext cx="621846" cy="981541"/>
          </a:xfrm>
          <a:prstGeom prst="rect">
            <a:avLst/>
          </a:prstGeom>
        </p:spPr>
      </p:pic>
      <p:pic>
        <p:nvPicPr>
          <p:cNvPr id="4" name="Picture 3"/>
          <p:cNvPicPr>
            <a:picLocks noChangeAspect="1"/>
          </p:cNvPicPr>
          <p:nvPr/>
        </p:nvPicPr>
        <p:blipFill>
          <a:blip r:embed="rId4"/>
          <a:stretch>
            <a:fillRect/>
          </a:stretch>
        </p:blipFill>
        <p:spPr>
          <a:xfrm>
            <a:off x="4427984" y="1369555"/>
            <a:ext cx="4359018" cy="3139712"/>
          </a:xfrm>
          <a:prstGeom prst="rect">
            <a:avLst/>
          </a:prstGeom>
        </p:spPr>
      </p:pic>
    </p:spTree>
    <p:extLst>
      <p:ext uri="{BB962C8B-B14F-4D97-AF65-F5344CB8AC3E}">
        <p14:creationId xmlns:p14="http://schemas.microsoft.com/office/powerpoint/2010/main" val="2025963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7180" y="58251"/>
            <a:ext cx="8229600" cy="777875"/>
          </a:xfrm>
        </p:spPr>
        <p:txBody>
          <a:bodyPr/>
          <a:lstStyle/>
          <a:p>
            <a:r>
              <a:rPr lang="en-US" sz="3600" dirty="0">
                <a:solidFill>
                  <a:srgbClr val="002060"/>
                </a:solidFill>
              </a:rPr>
              <a:t>Food Security may be related to water</a:t>
            </a:r>
          </a:p>
        </p:txBody>
      </p:sp>
      <p:pic>
        <p:nvPicPr>
          <p:cNvPr id="4" name="Picture 3"/>
          <p:cNvPicPr>
            <a:picLocks noChangeAspect="1"/>
          </p:cNvPicPr>
          <p:nvPr/>
        </p:nvPicPr>
        <p:blipFill>
          <a:blip r:embed="rId3"/>
          <a:stretch>
            <a:fillRect/>
          </a:stretch>
        </p:blipFill>
        <p:spPr>
          <a:xfrm>
            <a:off x="277180" y="6115735"/>
            <a:ext cx="2406478" cy="465404"/>
          </a:xfrm>
          <a:prstGeom prst="rect">
            <a:avLst/>
          </a:prstGeom>
        </p:spPr>
      </p:pic>
      <p:pic>
        <p:nvPicPr>
          <p:cNvPr id="5" name="Picture 4"/>
          <p:cNvPicPr>
            <a:picLocks noChangeAspect="1"/>
          </p:cNvPicPr>
          <p:nvPr/>
        </p:nvPicPr>
        <p:blipFill>
          <a:blip r:embed="rId4"/>
          <a:stretch>
            <a:fillRect/>
          </a:stretch>
        </p:blipFill>
        <p:spPr>
          <a:xfrm>
            <a:off x="869065" y="620688"/>
            <a:ext cx="7045830" cy="5394464"/>
          </a:xfrm>
          <a:prstGeom prst="rect">
            <a:avLst/>
          </a:prstGeom>
        </p:spPr>
      </p:pic>
    </p:spTree>
    <p:extLst>
      <p:ext uri="{BB962C8B-B14F-4D97-AF65-F5344CB8AC3E}">
        <p14:creationId xmlns:p14="http://schemas.microsoft.com/office/powerpoint/2010/main" val="92360850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1002" y="16772"/>
            <a:ext cx="8229600" cy="777875"/>
          </a:xfrm>
        </p:spPr>
        <p:txBody>
          <a:bodyPr/>
          <a:lstStyle/>
          <a:p>
            <a:r>
              <a:rPr lang="en-GB" dirty="0">
                <a:solidFill>
                  <a:srgbClr val="002060"/>
                </a:solidFill>
              </a:rPr>
              <a:t>To summarise</a:t>
            </a:r>
          </a:p>
        </p:txBody>
      </p:sp>
      <p:sp>
        <p:nvSpPr>
          <p:cNvPr id="3" name="Content Placeholder 2"/>
          <p:cNvSpPr>
            <a:spLocks noGrp="1"/>
          </p:cNvSpPr>
          <p:nvPr>
            <p:ph idx="1"/>
          </p:nvPr>
        </p:nvSpPr>
        <p:spPr>
          <a:xfrm>
            <a:off x="441002" y="794647"/>
            <a:ext cx="8229600" cy="4929188"/>
          </a:xfrm>
        </p:spPr>
        <p:txBody>
          <a:bodyPr/>
          <a:lstStyle/>
          <a:p>
            <a:pPr marL="0" indent="0">
              <a:buNone/>
            </a:pPr>
            <a:endParaRPr lang="en-GB" sz="1600" dirty="0">
              <a:solidFill>
                <a:srgbClr val="002060"/>
              </a:solidFill>
            </a:endParaRPr>
          </a:p>
          <a:p>
            <a:pPr marL="0" indent="0">
              <a:buNone/>
            </a:pPr>
            <a:r>
              <a:rPr lang="en-GB" sz="2400" dirty="0">
                <a:solidFill>
                  <a:srgbClr val="002060"/>
                </a:solidFill>
              </a:rPr>
              <a:t>We have a rapid growth in water related activities from global to field scale.</a:t>
            </a:r>
          </a:p>
          <a:p>
            <a:pPr marL="0" indent="0">
              <a:buNone/>
            </a:pPr>
            <a:endParaRPr lang="en-GB" sz="1600" dirty="0">
              <a:solidFill>
                <a:srgbClr val="002060"/>
              </a:solidFill>
            </a:endParaRPr>
          </a:p>
          <a:p>
            <a:pPr marL="0" indent="0">
              <a:buNone/>
            </a:pPr>
            <a:r>
              <a:rPr lang="en-GB" sz="2400" dirty="0">
                <a:solidFill>
                  <a:srgbClr val="002060"/>
                </a:solidFill>
              </a:rPr>
              <a:t>We thrive on developing strong partnerships with business organisations and getting involved in real world planning and practical applied solutions.</a:t>
            </a:r>
          </a:p>
          <a:p>
            <a:pPr marL="0" indent="0">
              <a:buNone/>
            </a:pPr>
            <a:endParaRPr lang="en-GB" sz="1600" dirty="0">
              <a:solidFill>
                <a:srgbClr val="002060"/>
              </a:solidFill>
            </a:endParaRPr>
          </a:p>
          <a:p>
            <a:pPr marL="0" indent="0">
              <a:buNone/>
            </a:pPr>
            <a:r>
              <a:rPr lang="en-GB" sz="2400" dirty="0">
                <a:solidFill>
                  <a:srgbClr val="002060"/>
                </a:solidFill>
              </a:rPr>
              <a:t>We are keen to use our science and business base to help work on projects that make a difference.</a:t>
            </a:r>
          </a:p>
          <a:p>
            <a:pPr marL="0" indent="0" algn="r">
              <a:buNone/>
            </a:pPr>
            <a:r>
              <a:rPr lang="en-GB" sz="2400" dirty="0">
                <a:solidFill>
                  <a:srgbClr val="002060"/>
                </a:solidFill>
              </a:rPr>
              <a:t>Thank you</a:t>
            </a:r>
          </a:p>
          <a:p>
            <a:pPr marL="0" indent="0" algn="r">
              <a:buNone/>
            </a:pPr>
            <a:r>
              <a:rPr lang="en-GB" sz="2400" dirty="0">
                <a:solidFill>
                  <a:srgbClr val="002060"/>
                </a:solidFill>
              </a:rPr>
              <a:t>Isobel Wright and the LIAT team</a:t>
            </a:r>
          </a:p>
          <a:p>
            <a:pPr marL="0" indent="0">
              <a:buNone/>
            </a:pPr>
            <a:endParaRPr lang="en-GB" sz="2400" dirty="0"/>
          </a:p>
        </p:txBody>
      </p:sp>
    </p:spTree>
    <p:extLst>
      <p:ext uri="{BB962C8B-B14F-4D97-AF65-F5344CB8AC3E}">
        <p14:creationId xmlns:p14="http://schemas.microsoft.com/office/powerpoint/2010/main" val="337446632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92696"/>
            <a:ext cx="8229600" cy="777875"/>
          </a:xfrm>
        </p:spPr>
        <p:txBody>
          <a:bodyPr/>
          <a:lstStyle/>
          <a:p>
            <a:r>
              <a:rPr lang="en-GB" sz="4000" dirty="0">
                <a:solidFill>
                  <a:schemeClr val="accent1">
                    <a:lumMod val="50000"/>
                  </a:schemeClr>
                </a:solidFill>
              </a:rPr>
              <a:t>Water for Growth Water Management Plan 2015 – 2040</a:t>
            </a:r>
            <a:r>
              <a:rPr lang="en-GB" dirty="0"/>
              <a:t/>
            </a:r>
            <a:br>
              <a:rPr lang="en-GB" dirty="0"/>
            </a:br>
            <a:endParaRPr lang="en-GB" dirty="0"/>
          </a:p>
        </p:txBody>
      </p:sp>
      <p:sp>
        <p:nvSpPr>
          <p:cNvPr id="3" name="Content Placeholder 2"/>
          <p:cNvSpPr>
            <a:spLocks noGrp="1"/>
          </p:cNvSpPr>
          <p:nvPr>
            <p:ph idx="1"/>
          </p:nvPr>
        </p:nvSpPr>
        <p:spPr>
          <a:xfrm>
            <a:off x="107504" y="1470571"/>
            <a:ext cx="6687109" cy="4655369"/>
          </a:xfrm>
        </p:spPr>
        <p:txBody>
          <a:bodyPr/>
          <a:lstStyle/>
          <a:p>
            <a:r>
              <a:rPr lang="en-GB" sz="2800" dirty="0" smtClean="0"/>
              <a:t>Average 613mm rain per year.</a:t>
            </a:r>
          </a:p>
          <a:p>
            <a:r>
              <a:rPr lang="en-GB" sz="2800" dirty="0" smtClean="0"/>
              <a:t>Current climate models predict a change in rainfall pattern.</a:t>
            </a:r>
          </a:p>
          <a:p>
            <a:r>
              <a:rPr lang="en-GB" sz="2800" dirty="0"/>
              <a:t>The </a:t>
            </a:r>
            <a:r>
              <a:rPr lang="en-GB" sz="2800" dirty="0" smtClean="0"/>
              <a:t>risk of </a:t>
            </a:r>
            <a:r>
              <a:rPr lang="en-GB" sz="2800" dirty="0"/>
              <a:t>coastal and river flooding affects up to 45% of </a:t>
            </a:r>
            <a:r>
              <a:rPr lang="en-GB" sz="2800" dirty="0" smtClean="0"/>
              <a:t>the GGLEP land area.</a:t>
            </a:r>
          </a:p>
          <a:p>
            <a:r>
              <a:rPr lang="en-GB" sz="2800" dirty="0" smtClean="0"/>
              <a:t>Surface water flooding</a:t>
            </a:r>
            <a:r>
              <a:rPr lang="en-GB" sz="2800" dirty="0"/>
              <a:t>, although of more </a:t>
            </a:r>
            <a:r>
              <a:rPr lang="en-GB" sz="2800" dirty="0" smtClean="0"/>
              <a:t>localised, occurs </a:t>
            </a:r>
            <a:r>
              <a:rPr lang="en-GB" sz="2800" dirty="0"/>
              <a:t>more frequently and is more difficult to </a:t>
            </a:r>
            <a:r>
              <a:rPr lang="en-GB" sz="2800" dirty="0" smtClean="0"/>
              <a:t>predict.</a:t>
            </a:r>
          </a:p>
          <a:p>
            <a:r>
              <a:rPr lang="en-GB" sz="2800" dirty="0" smtClean="0"/>
              <a:t>We need to plan to make changes</a:t>
            </a:r>
            <a:endParaRPr lang="en-GB" sz="2800" dirty="0"/>
          </a:p>
        </p:txBody>
      </p:sp>
      <p:pic>
        <p:nvPicPr>
          <p:cNvPr id="5" name="Picture 4"/>
          <p:cNvPicPr>
            <a:picLocks noChangeAspect="1"/>
          </p:cNvPicPr>
          <p:nvPr/>
        </p:nvPicPr>
        <p:blipFill>
          <a:blip r:embed="rId3"/>
          <a:stretch>
            <a:fillRect/>
          </a:stretch>
        </p:blipFill>
        <p:spPr>
          <a:xfrm>
            <a:off x="6938629" y="1700808"/>
            <a:ext cx="2205371" cy="3051348"/>
          </a:xfrm>
          <a:prstGeom prst="rect">
            <a:avLst/>
          </a:prstGeom>
        </p:spPr>
      </p:pic>
    </p:spTree>
    <p:extLst>
      <p:ext uri="{BB962C8B-B14F-4D97-AF65-F5344CB8AC3E}">
        <p14:creationId xmlns:p14="http://schemas.microsoft.com/office/powerpoint/2010/main" val="286635518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23528" y="1628799"/>
            <a:ext cx="8363272" cy="4497363"/>
          </a:xfrm>
        </p:spPr>
        <p:txBody>
          <a:bodyPr/>
          <a:lstStyle/>
          <a:p>
            <a:r>
              <a:rPr lang="en-GB" sz="2800" dirty="0" smtClean="0"/>
              <a:t>Produces and processes over 12% of the UK’s food supply, 25% of its vegetables and 70% of seafood.</a:t>
            </a:r>
          </a:p>
          <a:p>
            <a:r>
              <a:rPr lang="en-GB" sz="2800" dirty="0" err="1" smtClean="0"/>
              <a:t>Agri</a:t>
            </a:r>
            <a:r>
              <a:rPr lang="en-GB" sz="2800" dirty="0" smtClean="0"/>
              <a:t>-food sector employs over 75,000 people.</a:t>
            </a:r>
          </a:p>
          <a:p>
            <a:r>
              <a:rPr lang="en-GB" sz="2800" dirty="0" smtClean="0"/>
              <a:t>Vision to double </a:t>
            </a:r>
            <a:r>
              <a:rPr lang="en-GB" sz="2800" dirty="0" err="1" smtClean="0"/>
              <a:t>agri</a:t>
            </a:r>
            <a:r>
              <a:rPr lang="en-GB" sz="2800" dirty="0" smtClean="0"/>
              <a:t>-food sector's contribution by 2030.</a:t>
            </a:r>
          </a:p>
          <a:p>
            <a:r>
              <a:rPr lang="en-GB" sz="2800" dirty="0" smtClean="0"/>
              <a:t>The </a:t>
            </a:r>
            <a:r>
              <a:rPr lang="en-GB" sz="2800" dirty="0" err="1" smtClean="0"/>
              <a:t>agri</a:t>
            </a:r>
            <a:r>
              <a:rPr lang="en-GB" sz="2800" dirty="0" smtClean="0"/>
              <a:t>-food sector is dependent on water at the right time, in the right quantity and quality.</a:t>
            </a:r>
            <a:endParaRPr lang="en-GB" sz="2800" dirty="0"/>
          </a:p>
        </p:txBody>
      </p:sp>
      <p:sp>
        <p:nvSpPr>
          <p:cNvPr id="4" name="Title 1"/>
          <p:cNvSpPr>
            <a:spLocks noGrp="1"/>
          </p:cNvSpPr>
          <p:nvPr>
            <p:ph type="title"/>
          </p:nvPr>
        </p:nvSpPr>
        <p:spPr>
          <a:xfrm>
            <a:off x="457200" y="620688"/>
            <a:ext cx="8229600" cy="777875"/>
          </a:xfrm>
        </p:spPr>
        <p:txBody>
          <a:bodyPr/>
          <a:lstStyle/>
          <a:p>
            <a:r>
              <a:rPr lang="en-GB" sz="4000" dirty="0">
                <a:solidFill>
                  <a:schemeClr val="accent1">
                    <a:lumMod val="50000"/>
                  </a:schemeClr>
                </a:solidFill>
              </a:rPr>
              <a:t>Water for Growth Water Management Plan 2015 – 2040</a:t>
            </a:r>
            <a:r>
              <a:rPr lang="en-GB" dirty="0"/>
              <a:t/>
            </a:r>
            <a:br>
              <a:rPr lang="en-GB" dirty="0"/>
            </a:br>
            <a:endParaRPr lang="en-GB" dirty="0"/>
          </a:p>
        </p:txBody>
      </p:sp>
    </p:spTree>
    <p:extLst>
      <p:ext uri="{BB962C8B-B14F-4D97-AF65-F5344CB8AC3E}">
        <p14:creationId xmlns:p14="http://schemas.microsoft.com/office/powerpoint/2010/main" val="286909920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Defra 25 year Environment Plan</a:t>
            </a:r>
            <a:endParaRPr lang="en-GB" dirty="0"/>
          </a:p>
        </p:txBody>
      </p:sp>
      <p:sp>
        <p:nvSpPr>
          <p:cNvPr id="3" name="Content Placeholder 2"/>
          <p:cNvSpPr>
            <a:spLocks noGrp="1"/>
          </p:cNvSpPr>
          <p:nvPr>
            <p:ph idx="1"/>
          </p:nvPr>
        </p:nvSpPr>
        <p:spPr>
          <a:xfrm>
            <a:off x="0" y="1052513"/>
            <a:ext cx="9144000" cy="1943993"/>
          </a:xfrm>
        </p:spPr>
        <p:txBody>
          <a:bodyPr/>
          <a:lstStyle/>
          <a:p>
            <a:pPr marL="0" indent="0" algn="ctr">
              <a:buNone/>
            </a:pPr>
            <a:r>
              <a:rPr lang="en-GB" i="1" dirty="0" smtClean="0">
                <a:solidFill>
                  <a:srgbClr val="00325F"/>
                </a:solidFill>
              </a:rPr>
              <a:t>‘Its </a:t>
            </a:r>
            <a:r>
              <a:rPr lang="en-GB" i="1" dirty="0">
                <a:solidFill>
                  <a:srgbClr val="00325F"/>
                </a:solidFill>
              </a:rPr>
              <a:t>goals are simple: cleaner air </a:t>
            </a:r>
            <a:r>
              <a:rPr lang="en-GB" i="1" dirty="0" smtClean="0">
                <a:solidFill>
                  <a:srgbClr val="00325F"/>
                </a:solidFill>
              </a:rPr>
              <a:t>and water</a:t>
            </a:r>
            <a:r>
              <a:rPr lang="en-GB" i="1" dirty="0">
                <a:solidFill>
                  <a:srgbClr val="00325F"/>
                </a:solidFill>
              </a:rPr>
              <a:t>; plants and animals which </a:t>
            </a:r>
            <a:r>
              <a:rPr lang="en-GB" i="1" dirty="0" smtClean="0">
                <a:solidFill>
                  <a:srgbClr val="00325F"/>
                </a:solidFill>
              </a:rPr>
              <a:t>are thriving</a:t>
            </a:r>
            <a:r>
              <a:rPr lang="en-GB" i="1" dirty="0">
                <a:solidFill>
                  <a:srgbClr val="00325F"/>
                </a:solidFill>
              </a:rPr>
              <a:t>; and a cleaner, greener </a:t>
            </a:r>
            <a:r>
              <a:rPr lang="en-GB" i="1" dirty="0" smtClean="0">
                <a:solidFill>
                  <a:srgbClr val="00325F"/>
                </a:solidFill>
              </a:rPr>
              <a:t>country .’for </a:t>
            </a:r>
            <a:r>
              <a:rPr lang="en-GB" i="1" dirty="0">
                <a:solidFill>
                  <a:srgbClr val="00325F"/>
                </a:solidFill>
              </a:rPr>
              <a:t>us all</a:t>
            </a:r>
          </a:p>
        </p:txBody>
      </p:sp>
      <p:sp>
        <p:nvSpPr>
          <p:cNvPr id="4" name="TextBox 3"/>
          <p:cNvSpPr txBox="1"/>
          <p:nvPr/>
        </p:nvSpPr>
        <p:spPr>
          <a:xfrm>
            <a:off x="755576" y="2852936"/>
            <a:ext cx="6408712" cy="3046988"/>
          </a:xfrm>
          <a:prstGeom prst="rect">
            <a:avLst/>
          </a:prstGeom>
          <a:noFill/>
        </p:spPr>
        <p:txBody>
          <a:bodyPr wrap="square" rtlCol="0">
            <a:spAutoFit/>
          </a:bodyPr>
          <a:lstStyle/>
          <a:p>
            <a:pPr marL="685800" indent="-685800">
              <a:buFont typeface="Arial" panose="020B0604020202020204" pitchFamily="34" charset="0"/>
              <a:buChar char="•"/>
            </a:pPr>
            <a:r>
              <a:rPr lang="en-GB" sz="4800" dirty="0" smtClean="0">
                <a:solidFill>
                  <a:srgbClr val="00325F"/>
                </a:solidFill>
              </a:rPr>
              <a:t>Sustainable Abstraction</a:t>
            </a:r>
          </a:p>
          <a:p>
            <a:pPr marL="571500" indent="-571500">
              <a:buFont typeface="Arial" panose="020B0604020202020204" pitchFamily="34" charset="0"/>
              <a:buChar char="•"/>
            </a:pPr>
            <a:r>
              <a:rPr lang="en-GB" sz="4800" dirty="0" smtClean="0">
                <a:solidFill>
                  <a:srgbClr val="00325F"/>
                </a:solidFill>
              </a:rPr>
              <a:t>Better water quality for drinking and biodiversity</a:t>
            </a:r>
          </a:p>
          <a:p>
            <a:pPr marL="571500" indent="-571500">
              <a:buFont typeface="Arial" panose="020B0604020202020204" pitchFamily="34" charset="0"/>
              <a:buChar char="•"/>
            </a:pPr>
            <a:r>
              <a:rPr lang="en-GB" sz="4800" dirty="0" smtClean="0">
                <a:solidFill>
                  <a:srgbClr val="00325F"/>
                </a:solidFill>
              </a:rPr>
              <a:t>Sustainable personal use</a:t>
            </a:r>
          </a:p>
          <a:p>
            <a:pPr marL="571500" indent="-571500">
              <a:buFont typeface="Arial" panose="020B0604020202020204" pitchFamily="34" charset="0"/>
              <a:buChar char="•"/>
            </a:pPr>
            <a:r>
              <a:rPr lang="en-GB" sz="4800" dirty="0" smtClean="0">
                <a:solidFill>
                  <a:srgbClr val="00325F"/>
                </a:solidFill>
              </a:rPr>
              <a:t>Fewer leaks</a:t>
            </a:r>
          </a:p>
          <a:p>
            <a:pPr marL="571500" indent="-571500">
              <a:buFont typeface="Arial" panose="020B0604020202020204" pitchFamily="34" charset="0"/>
              <a:buChar char="•"/>
            </a:pPr>
            <a:r>
              <a:rPr lang="en-GB" sz="4800" dirty="0" smtClean="0">
                <a:solidFill>
                  <a:srgbClr val="00325F"/>
                </a:solidFill>
              </a:rPr>
              <a:t>Restoring habitats</a:t>
            </a:r>
            <a:endParaRPr lang="en-GB" sz="4800" dirty="0">
              <a:solidFill>
                <a:srgbClr val="00325F"/>
              </a:solidFill>
            </a:endParaRPr>
          </a:p>
        </p:txBody>
      </p:sp>
    </p:spTree>
    <p:extLst>
      <p:ext uri="{BB962C8B-B14F-4D97-AF65-F5344CB8AC3E}">
        <p14:creationId xmlns:p14="http://schemas.microsoft.com/office/powerpoint/2010/main" val="143700526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79712" y="332656"/>
            <a:ext cx="5256584" cy="777875"/>
          </a:xfrm>
        </p:spPr>
        <p:txBody>
          <a:bodyPr/>
          <a:lstStyle/>
          <a:p>
            <a:r>
              <a:rPr lang="en-US" sz="3600" dirty="0">
                <a:solidFill>
                  <a:srgbClr val="002060"/>
                </a:solidFill>
              </a:rPr>
              <a:t>Water Measurement</a:t>
            </a:r>
          </a:p>
        </p:txBody>
      </p:sp>
      <p:pic>
        <p:nvPicPr>
          <p:cNvPr id="3" name="Picture 2"/>
          <p:cNvPicPr>
            <a:picLocks noChangeAspect="1"/>
          </p:cNvPicPr>
          <p:nvPr/>
        </p:nvPicPr>
        <p:blipFill>
          <a:blip r:embed="rId3"/>
          <a:stretch>
            <a:fillRect/>
          </a:stretch>
        </p:blipFill>
        <p:spPr>
          <a:xfrm>
            <a:off x="5076056" y="1235169"/>
            <a:ext cx="3597362" cy="4796483"/>
          </a:xfrm>
          <a:prstGeom prst="rect">
            <a:avLst/>
          </a:prstGeom>
        </p:spPr>
      </p:pic>
      <p:pic>
        <p:nvPicPr>
          <p:cNvPr id="4" name="Picture 3"/>
          <p:cNvPicPr>
            <a:picLocks noChangeAspect="1"/>
          </p:cNvPicPr>
          <p:nvPr/>
        </p:nvPicPr>
        <p:blipFill>
          <a:blip r:embed="rId4"/>
          <a:stretch>
            <a:fillRect/>
          </a:stretch>
        </p:blipFill>
        <p:spPr>
          <a:xfrm>
            <a:off x="467544" y="1262278"/>
            <a:ext cx="3714462" cy="2094713"/>
          </a:xfrm>
          <a:prstGeom prst="rect">
            <a:avLst/>
          </a:prstGeom>
        </p:spPr>
      </p:pic>
      <p:sp>
        <p:nvSpPr>
          <p:cNvPr id="5" name="TextBox 4"/>
          <p:cNvSpPr txBox="1"/>
          <p:nvPr/>
        </p:nvSpPr>
        <p:spPr>
          <a:xfrm>
            <a:off x="2699792" y="3356992"/>
            <a:ext cx="1368152" cy="288032"/>
          </a:xfrm>
          <a:prstGeom prst="rect">
            <a:avLst/>
          </a:prstGeom>
          <a:noFill/>
        </p:spPr>
        <p:txBody>
          <a:bodyPr wrap="square" rtlCol="0">
            <a:spAutoFit/>
          </a:bodyPr>
          <a:lstStyle/>
          <a:p>
            <a:r>
              <a:rPr lang="en-GB" dirty="0"/>
              <a:t>Sentinel</a:t>
            </a:r>
          </a:p>
        </p:txBody>
      </p:sp>
      <p:sp>
        <p:nvSpPr>
          <p:cNvPr id="6" name="TextBox 5"/>
          <p:cNvSpPr txBox="1"/>
          <p:nvPr/>
        </p:nvSpPr>
        <p:spPr>
          <a:xfrm>
            <a:off x="4182006" y="5693098"/>
            <a:ext cx="1224136" cy="338554"/>
          </a:xfrm>
          <a:prstGeom prst="rect">
            <a:avLst/>
          </a:prstGeom>
          <a:noFill/>
        </p:spPr>
        <p:txBody>
          <a:bodyPr wrap="square" rtlCol="0">
            <a:spAutoFit/>
          </a:bodyPr>
          <a:lstStyle/>
          <a:p>
            <a:r>
              <a:rPr lang="en-GB" sz="2400" dirty="0">
                <a:solidFill>
                  <a:srgbClr val="002060"/>
                </a:solidFill>
              </a:rPr>
              <a:t>Cosmos</a:t>
            </a:r>
          </a:p>
        </p:txBody>
      </p:sp>
    </p:spTree>
    <p:extLst>
      <p:ext uri="{BB962C8B-B14F-4D97-AF65-F5344CB8AC3E}">
        <p14:creationId xmlns:p14="http://schemas.microsoft.com/office/powerpoint/2010/main" val="156801992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5148064" y="4228027"/>
            <a:ext cx="4010694" cy="2606951"/>
          </a:xfrm>
          <a:prstGeom prst="rect">
            <a:avLst/>
          </a:prstGeom>
        </p:spPr>
      </p:pic>
      <p:sp>
        <p:nvSpPr>
          <p:cNvPr id="2" name="Title 1"/>
          <p:cNvSpPr>
            <a:spLocks noGrp="1"/>
          </p:cNvSpPr>
          <p:nvPr>
            <p:ph type="title"/>
          </p:nvPr>
        </p:nvSpPr>
        <p:spPr>
          <a:xfrm>
            <a:off x="179512" y="188640"/>
            <a:ext cx="8229600" cy="777875"/>
          </a:xfrm>
        </p:spPr>
        <p:txBody>
          <a:bodyPr/>
          <a:lstStyle/>
          <a:p>
            <a:r>
              <a:rPr lang="en-GB" dirty="0" smtClean="0">
                <a:solidFill>
                  <a:schemeClr val="accent1">
                    <a:lumMod val="50000"/>
                  </a:schemeClr>
                </a:solidFill>
              </a:rPr>
              <a:t>New Farming Rules for Water</a:t>
            </a:r>
            <a:endParaRPr lang="en-GB" dirty="0">
              <a:solidFill>
                <a:schemeClr val="accent1">
                  <a:lumMod val="50000"/>
                </a:schemeClr>
              </a:solidFill>
            </a:endParaRPr>
          </a:p>
        </p:txBody>
      </p:sp>
      <p:sp>
        <p:nvSpPr>
          <p:cNvPr id="3" name="Content Placeholder 2"/>
          <p:cNvSpPr>
            <a:spLocks noGrp="1"/>
          </p:cNvSpPr>
          <p:nvPr>
            <p:ph idx="1"/>
          </p:nvPr>
        </p:nvSpPr>
        <p:spPr>
          <a:xfrm>
            <a:off x="213690" y="966515"/>
            <a:ext cx="8678790" cy="3888209"/>
          </a:xfrm>
        </p:spPr>
        <p:txBody>
          <a:bodyPr/>
          <a:lstStyle/>
          <a:p>
            <a:r>
              <a:rPr lang="en-GB" sz="2800" dirty="0" smtClean="0">
                <a:solidFill>
                  <a:schemeClr val="accent1">
                    <a:lumMod val="50000"/>
                  </a:schemeClr>
                </a:solidFill>
              </a:rPr>
              <a:t>Come into force April 2018</a:t>
            </a:r>
          </a:p>
          <a:p>
            <a:r>
              <a:rPr lang="en-GB" sz="2800" dirty="0" smtClean="0">
                <a:solidFill>
                  <a:schemeClr val="accent1">
                    <a:lumMod val="50000"/>
                  </a:schemeClr>
                </a:solidFill>
              </a:rPr>
              <a:t>8 rules, most farmers already comply, especially in an NVZ area.</a:t>
            </a:r>
          </a:p>
          <a:p>
            <a:r>
              <a:rPr lang="en-GB" sz="2800" dirty="0" smtClean="0">
                <a:solidFill>
                  <a:schemeClr val="accent1">
                    <a:lumMod val="50000"/>
                  </a:schemeClr>
                </a:solidFill>
              </a:rPr>
              <a:t>Include rules for fertiliser and manure planning, storage and application, soil erosion, poaching by livestock and location of livestock feeders.</a:t>
            </a:r>
          </a:p>
          <a:p>
            <a:endParaRPr lang="en-GB" sz="2800" dirty="0">
              <a:solidFill>
                <a:schemeClr val="accent1">
                  <a:lumMod val="50000"/>
                </a:schemeClr>
              </a:solidFill>
            </a:endParaRPr>
          </a:p>
          <a:p>
            <a:endParaRPr lang="en-GB" sz="2800" dirty="0" smtClean="0">
              <a:solidFill>
                <a:schemeClr val="accent1">
                  <a:lumMod val="50000"/>
                </a:schemeClr>
              </a:solidFill>
            </a:endParaRPr>
          </a:p>
          <a:p>
            <a:endParaRPr lang="en-GB" sz="2800" dirty="0" smtClean="0">
              <a:solidFill>
                <a:schemeClr val="accent1">
                  <a:lumMod val="50000"/>
                </a:schemeClr>
              </a:solidFill>
            </a:endParaRPr>
          </a:p>
          <a:p>
            <a:endParaRPr lang="en-GB" sz="2800" dirty="0">
              <a:solidFill>
                <a:schemeClr val="accent1">
                  <a:lumMod val="50000"/>
                </a:schemeClr>
              </a:solidFill>
            </a:endParaRPr>
          </a:p>
          <a:p>
            <a:pPr marL="0" indent="0">
              <a:buNone/>
            </a:pPr>
            <a:endParaRPr lang="en-GB" sz="1600" dirty="0" smtClean="0">
              <a:solidFill>
                <a:schemeClr val="accent1">
                  <a:lumMod val="50000"/>
                </a:schemeClr>
              </a:solidFill>
            </a:endParaRPr>
          </a:p>
          <a:p>
            <a:pPr marL="0" indent="0">
              <a:buNone/>
            </a:pPr>
            <a:endParaRPr lang="en-GB" sz="1600" dirty="0">
              <a:solidFill>
                <a:schemeClr val="accent1">
                  <a:lumMod val="50000"/>
                </a:schemeClr>
              </a:solidFill>
            </a:endParaRPr>
          </a:p>
          <a:p>
            <a:pPr marL="0" indent="0">
              <a:buNone/>
            </a:pPr>
            <a:r>
              <a:rPr lang="en-GB" sz="1600" dirty="0" smtClean="0">
                <a:solidFill>
                  <a:schemeClr val="bg1"/>
                </a:solidFill>
              </a:rPr>
              <a:t>gov.uk/government/news/new-farming-rules-for-water</a:t>
            </a:r>
            <a:endParaRPr lang="en-GB" sz="1600" dirty="0">
              <a:solidFill>
                <a:schemeClr val="bg1"/>
              </a:solidFill>
            </a:endParaRPr>
          </a:p>
        </p:txBody>
      </p:sp>
      <p:sp>
        <p:nvSpPr>
          <p:cNvPr id="5" name="TextBox 4"/>
          <p:cNvSpPr txBox="1"/>
          <p:nvPr/>
        </p:nvSpPr>
        <p:spPr>
          <a:xfrm>
            <a:off x="5148064" y="4653136"/>
            <a:ext cx="184731" cy="276999"/>
          </a:xfrm>
          <a:prstGeom prst="rect">
            <a:avLst/>
          </a:prstGeom>
          <a:noFill/>
        </p:spPr>
        <p:txBody>
          <a:bodyPr wrap="none" rtlCol="0">
            <a:spAutoFit/>
          </a:bodyPr>
          <a:lstStyle/>
          <a:p>
            <a:endParaRPr lang="en-GB" dirty="0"/>
          </a:p>
        </p:txBody>
      </p:sp>
      <p:sp>
        <p:nvSpPr>
          <p:cNvPr id="6" name="TextBox 5"/>
          <p:cNvSpPr txBox="1"/>
          <p:nvPr/>
        </p:nvSpPr>
        <p:spPr>
          <a:xfrm>
            <a:off x="334937" y="3861048"/>
            <a:ext cx="4680520" cy="2390398"/>
          </a:xfrm>
          <a:prstGeom prst="rect">
            <a:avLst/>
          </a:prstGeom>
          <a:noFill/>
        </p:spPr>
        <p:txBody>
          <a:bodyPr wrap="square" rtlCol="0">
            <a:spAutoFit/>
          </a:bodyPr>
          <a:lstStyle/>
          <a:p>
            <a:r>
              <a:rPr lang="en-GB" sz="3200" dirty="0"/>
              <a:t>Overall, farming is now the most significant source of water pollution and of ammonia emissions into the atmosphere in the UK. It accounts for 25% phosphate, 50% nitrate and 75% sediment loadings in the water environment</a:t>
            </a:r>
          </a:p>
        </p:txBody>
      </p:sp>
    </p:spTree>
    <p:extLst>
      <p:ext uri="{BB962C8B-B14F-4D97-AF65-F5344CB8AC3E}">
        <p14:creationId xmlns:p14="http://schemas.microsoft.com/office/powerpoint/2010/main" val="321225494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4" name="Picture 3"/>
          <p:cNvPicPr>
            <a:picLocks noChangeAspect="1"/>
          </p:cNvPicPr>
          <p:nvPr/>
        </p:nvPicPr>
        <p:blipFill>
          <a:blip r:embed="rId3"/>
          <a:stretch>
            <a:fillRect/>
          </a:stretch>
        </p:blipFill>
        <p:spPr>
          <a:xfrm>
            <a:off x="0" y="1667987"/>
            <a:ext cx="9144000" cy="1606163"/>
          </a:xfrm>
          <a:prstGeom prst="rect">
            <a:avLst/>
          </a:prstGeom>
        </p:spPr>
      </p:pic>
      <p:pic>
        <p:nvPicPr>
          <p:cNvPr id="5" name="Picture 4"/>
          <p:cNvPicPr>
            <a:picLocks noChangeAspect="1"/>
          </p:cNvPicPr>
          <p:nvPr/>
        </p:nvPicPr>
        <p:blipFill>
          <a:blip r:embed="rId4"/>
          <a:stretch>
            <a:fillRect/>
          </a:stretch>
        </p:blipFill>
        <p:spPr>
          <a:xfrm>
            <a:off x="251520" y="284273"/>
            <a:ext cx="6705600" cy="1209675"/>
          </a:xfrm>
          <a:prstGeom prst="rect">
            <a:avLst/>
          </a:prstGeom>
        </p:spPr>
      </p:pic>
      <p:pic>
        <p:nvPicPr>
          <p:cNvPr id="6" name="Picture 5"/>
          <p:cNvPicPr>
            <a:picLocks noChangeAspect="1"/>
          </p:cNvPicPr>
          <p:nvPr/>
        </p:nvPicPr>
        <p:blipFill>
          <a:blip r:embed="rId5"/>
          <a:stretch>
            <a:fillRect/>
          </a:stretch>
        </p:blipFill>
        <p:spPr>
          <a:xfrm>
            <a:off x="6968885" y="393923"/>
            <a:ext cx="1969179" cy="432854"/>
          </a:xfrm>
          <a:prstGeom prst="rect">
            <a:avLst/>
          </a:prstGeom>
        </p:spPr>
      </p:pic>
      <p:pic>
        <p:nvPicPr>
          <p:cNvPr id="9" name="Content Placeholder 8"/>
          <p:cNvPicPr>
            <a:picLocks noGrp="1" noChangeAspect="1"/>
          </p:cNvPicPr>
          <p:nvPr>
            <p:ph idx="1"/>
          </p:nvPr>
        </p:nvPicPr>
        <p:blipFill>
          <a:blip r:embed="rId6"/>
          <a:stretch>
            <a:fillRect/>
          </a:stretch>
        </p:blipFill>
        <p:spPr>
          <a:xfrm>
            <a:off x="251520" y="3274150"/>
            <a:ext cx="4363630" cy="2930247"/>
          </a:xfrm>
          <a:prstGeom prst="rect">
            <a:avLst/>
          </a:prstGeom>
        </p:spPr>
      </p:pic>
      <p:pic>
        <p:nvPicPr>
          <p:cNvPr id="11" name="Picture 10"/>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6401406" y="3448189"/>
            <a:ext cx="2451600" cy="1883042"/>
          </a:xfrm>
          <a:prstGeom prst="rect">
            <a:avLst/>
          </a:prstGeom>
        </p:spPr>
      </p:pic>
      <p:pic>
        <p:nvPicPr>
          <p:cNvPr id="12" name="Picture 11"/>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4437620" y="5073221"/>
            <a:ext cx="2195736" cy="864097"/>
          </a:xfrm>
          <a:prstGeom prst="rect">
            <a:avLst/>
          </a:prstGeom>
        </p:spPr>
      </p:pic>
    </p:spTree>
    <p:extLst>
      <p:ext uri="{BB962C8B-B14F-4D97-AF65-F5344CB8AC3E}">
        <p14:creationId xmlns:p14="http://schemas.microsoft.com/office/powerpoint/2010/main" val="137329139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7584" y="188640"/>
            <a:ext cx="7488832" cy="777875"/>
          </a:xfrm>
        </p:spPr>
        <p:txBody>
          <a:bodyPr/>
          <a:lstStyle/>
          <a:p>
            <a:r>
              <a:rPr lang="en-US" sz="3600" dirty="0">
                <a:solidFill>
                  <a:srgbClr val="002060"/>
                </a:solidFill>
              </a:rPr>
              <a:t>Water resources, flood and drought</a:t>
            </a:r>
          </a:p>
        </p:txBody>
      </p:sp>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7504" y="1110530"/>
            <a:ext cx="4345224" cy="3254573"/>
          </a:xfrm>
          <a:prstGeom prst="rect">
            <a:avLst/>
          </a:prstGeom>
        </p:spPr>
      </p:pic>
      <p:pic>
        <p:nvPicPr>
          <p:cNvPr id="9" name="Picture 8"/>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5220072" y="1052736"/>
            <a:ext cx="3624038" cy="4320480"/>
          </a:xfrm>
          <a:prstGeom prst="rect">
            <a:avLst/>
          </a:prstGeom>
        </p:spPr>
      </p:pic>
      <p:pic>
        <p:nvPicPr>
          <p:cNvPr id="3" name="Picture 2"/>
          <p:cNvPicPr>
            <a:picLocks noChangeAspect="1"/>
          </p:cNvPicPr>
          <p:nvPr/>
        </p:nvPicPr>
        <p:blipFill>
          <a:blip r:embed="rId5"/>
          <a:stretch>
            <a:fillRect/>
          </a:stretch>
        </p:blipFill>
        <p:spPr>
          <a:xfrm>
            <a:off x="0" y="292567"/>
            <a:ext cx="9144000" cy="6272865"/>
          </a:xfrm>
          <a:prstGeom prst="rect">
            <a:avLst/>
          </a:prstGeom>
        </p:spPr>
      </p:pic>
    </p:spTree>
    <p:extLst>
      <p:ext uri="{BB962C8B-B14F-4D97-AF65-F5344CB8AC3E}">
        <p14:creationId xmlns:p14="http://schemas.microsoft.com/office/powerpoint/2010/main" val="10924480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2.xml><?xml version="1.0" encoding="utf-8"?>
<ct:contentTypeSchema xmlns:ct="http://schemas.microsoft.com/office/2006/metadata/contentType" xmlns:ma="http://schemas.microsoft.com/office/2006/metadata/properties/metaAttributes" ct:_="" ma:_="" ma:contentTypeName="Document" ma:contentTypeID="0x0101003138B5A0BA597B4CAB0F5648C096DFA0" ma:contentTypeVersion="3" ma:contentTypeDescription="Create a new document." ma:contentTypeScope="" ma:versionID="ea8852d7a0d87f4f6e2cfb1f29c4dae3">
  <xsd:schema xmlns:xsd="http://www.w3.org/2001/XMLSchema" xmlns:xs="http://www.w3.org/2001/XMLSchema" xmlns:p="http://schemas.microsoft.com/office/2006/metadata/properties" xmlns:ns2="cceec54e-257b-4865-a4c0-3c3778649a79" xmlns:ns3="adf6364d-a425-4770-92aa-a2f99f7f70a0" targetNamespace="http://schemas.microsoft.com/office/2006/metadata/properties" ma:root="true" ma:fieldsID="409575ee1ff7d4cc0de8df4ca716b6fd" ns2:_="" ns3:_="">
    <xsd:import namespace="cceec54e-257b-4865-a4c0-3c3778649a79"/>
    <xsd:import namespace="adf6364d-a425-4770-92aa-a2f99f7f70a0"/>
    <xsd:element name="properties">
      <xsd:complexType>
        <xsd:sequence>
          <xsd:element name="documentManagement">
            <xsd:complexType>
              <xsd:all>
                <xsd:element ref="ns2:_dlc_DocId" minOccurs="0"/>
                <xsd:element ref="ns2:_dlc_DocIdUrl" minOccurs="0"/>
                <xsd:element ref="ns2:_dlc_DocIdPersistId" minOccurs="0"/>
                <xsd:element ref="ns3:Owner" minOccurs="0"/>
                <xsd:element ref="ns3:SPSDescription" minOccurs="0"/>
                <xsd:element ref="ns3: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ceec54e-257b-4865-a4c0-3c3778649a79"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adf6364d-a425-4770-92aa-a2f99f7f70a0" elementFormDefault="qualified">
    <xsd:import namespace="http://schemas.microsoft.com/office/2006/documentManagement/types"/>
    <xsd:import namespace="http://schemas.microsoft.com/office/infopath/2007/PartnerControls"/>
    <xsd:element name="Owner" ma:index="11" nillable="true" ma:displayName="Owner" ma:internalName="Owner">
      <xsd:simpleType>
        <xsd:restriction base="dms:Text"/>
      </xsd:simpleType>
    </xsd:element>
    <xsd:element name="SPSDescription" ma:index="12" nillable="true" ma:displayName="SPSDescription" ma:internalName="SPSDescription">
      <xsd:simpleType>
        <xsd:restriction base="dms:Note">
          <xsd:maxLength value="255"/>
        </xsd:restriction>
      </xsd:simpleType>
    </xsd:element>
    <xsd:element name="Status" ma:index="13" nillable="true" ma:displayName="Status" ma:internalName="Status">
      <xsd:simpleType>
        <xsd:restriction base="dms:Choic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PSDescription xmlns="adf6364d-a425-4770-92aa-a2f99f7f70a0" xsi:nil="true"/>
    <Owner xmlns="adf6364d-a425-4770-92aa-a2f99f7f70a0">Marketing</Owner>
    <Status xmlns="adf6364d-a425-4770-92aa-a2f99f7f70a0" xsi:nil="true"/>
    <_dlc_DocId xmlns="cceec54e-257b-4865-a4c0-3c3778649a79">TZYFEWV6ZHHA-2663-13</_dlc_DocId>
    <_dlc_DocIdUrl xmlns="cceec54e-257b-4865-a4c0-3c3778649a79">
      <Url>https://ps.lincoln.ac.uk/services/MARCOMMS/Corporate Branding/_layouts/DocIdRedir.aspx?ID=TZYFEWV6ZHHA-2663-13</Url>
      <Description>TZYFEWV6ZHHA-2663-13</Description>
    </_dlc_DocIdUrl>
  </documentManagement>
</p:properties>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6219212-3982-423F-A173-5705325B84F8}">
  <ds:schemaRefs>
    <ds:schemaRef ds:uri="http://schemas.microsoft.com/sharepoint/events"/>
  </ds:schemaRefs>
</ds:datastoreItem>
</file>

<file path=customXml/itemProps2.xml><?xml version="1.0" encoding="utf-8"?>
<ds:datastoreItem xmlns:ds="http://schemas.openxmlformats.org/officeDocument/2006/customXml" ds:itemID="{41F3B939-FC1F-4E34-8250-CDB5567E21F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ceec54e-257b-4865-a4c0-3c3778649a79"/>
    <ds:schemaRef ds:uri="adf6364d-a425-4770-92aa-a2f99f7f70a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C6D2E1F6-948A-4CDB-905D-89C62D15FDCD}">
  <ds:schemaRefs>
    <ds:schemaRef ds:uri="http://schemas.microsoft.com/office/2006/metadata/properties"/>
    <ds:schemaRef ds:uri="cceec54e-257b-4865-a4c0-3c3778649a79"/>
    <ds:schemaRef ds:uri="http://purl.org/dc/elements/1.1/"/>
    <ds:schemaRef ds:uri="http://schemas.openxmlformats.org/package/2006/metadata/core-properties"/>
    <ds:schemaRef ds:uri="http://schemas.microsoft.com/office/2006/documentManagement/types"/>
    <ds:schemaRef ds:uri="http://purl.org/dc/terms/"/>
    <ds:schemaRef ds:uri="http://schemas.microsoft.com/office/infopath/2007/PartnerControls"/>
    <ds:schemaRef ds:uri="http://www.w3.org/XML/1998/namespace"/>
    <ds:schemaRef ds:uri="http://purl.org/dc/dcmitype/"/>
    <ds:schemaRef ds:uri="adf6364d-a425-4770-92aa-a2f99f7f70a0"/>
  </ds:schemaRefs>
</ds:datastoreItem>
</file>

<file path=customXml/itemProps4.xml><?xml version="1.0" encoding="utf-8"?>
<ds:datastoreItem xmlns:ds="http://schemas.openxmlformats.org/officeDocument/2006/customXml" ds:itemID="{C28276CF-9568-491F-8592-92FCFAFE7BD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4428</TotalTime>
  <Words>1596</Words>
  <Application>Microsoft Office PowerPoint</Application>
  <PresentationFormat>On-screen Show (4:3)</PresentationFormat>
  <Paragraphs>158</Paragraphs>
  <Slides>21</Slides>
  <Notes>20</Notes>
  <HiddenSlides>0</HiddenSlides>
  <MMClips>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21</vt:i4>
      </vt:variant>
    </vt:vector>
  </HeadingPairs>
  <TitlesOfParts>
    <vt:vector size="26" baseType="lpstr">
      <vt:lpstr>ＭＳ Ｐゴシック</vt:lpstr>
      <vt:lpstr>Arial</vt:lpstr>
      <vt:lpstr>Baskerville Light</vt:lpstr>
      <vt:lpstr>Calibri</vt:lpstr>
      <vt:lpstr>Office Theme</vt:lpstr>
      <vt:lpstr>PowerPoint Presentation</vt:lpstr>
      <vt:lpstr>PowerPoint Presentation</vt:lpstr>
      <vt:lpstr>Water for Growth Water Management Plan 2015 – 2040 </vt:lpstr>
      <vt:lpstr>Water for Growth Water Management Plan 2015 – 2040 </vt:lpstr>
      <vt:lpstr>Defra 25 year Environment Plan</vt:lpstr>
      <vt:lpstr>Water Measurement</vt:lpstr>
      <vt:lpstr>New Farming Rules for Water</vt:lpstr>
      <vt:lpstr>PowerPoint Presentation</vt:lpstr>
      <vt:lpstr>Water resources, flood and drought</vt:lpstr>
      <vt:lpstr>PowerPoint Presentation</vt:lpstr>
      <vt:lpstr>Reduction in pesticide use</vt:lpstr>
      <vt:lpstr>PowerPoint Presentation</vt:lpstr>
      <vt:lpstr>Natural Flood Management</vt:lpstr>
      <vt:lpstr>Natural Flood Management</vt:lpstr>
      <vt:lpstr>PowerPoint Presentation</vt:lpstr>
      <vt:lpstr>PowerPoint Presentation</vt:lpstr>
      <vt:lpstr>PowerPoint Presentation</vt:lpstr>
      <vt:lpstr>Lincoln Centre for Water and Planetary Health</vt:lpstr>
      <vt:lpstr>What else? </vt:lpstr>
      <vt:lpstr>Food Security may be related to water</vt:lpstr>
      <vt:lpstr>To summarise</vt:lpstr>
    </vt:vector>
  </TitlesOfParts>
  <Company>University of Lincoln</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Corporate Powerpoint Template</dc:title>
  <dc:creator>Drew Cook</dc:creator>
  <cp:lastModifiedBy>Isobel Wright</cp:lastModifiedBy>
  <cp:revision>168</cp:revision>
  <cp:lastPrinted>2018-01-24T08:46:46Z</cp:lastPrinted>
  <dcterms:created xsi:type="dcterms:W3CDTF">2012-11-12T10:14:42Z</dcterms:created>
  <dcterms:modified xsi:type="dcterms:W3CDTF">2018-01-24T08:55:34Z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wner">
    <vt:lpwstr/>
  </property>
  <property fmtid="{D5CDD505-2E9C-101B-9397-08002B2CF9AE}" pid="3" name="SPSDescription">
    <vt:lpwstr/>
  </property>
  <property fmtid="{D5CDD505-2E9C-101B-9397-08002B2CF9AE}" pid="4" name="Status">
    <vt:lpwstr/>
  </property>
  <property fmtid="{D5CDD505-2E9C-101B-9397-08002B2CF9AE}" pid="5" name="Order">
    <vt:r8>800</vt:r8>
  </property>
  <property fmtid="{D5CDD505-2E9C-101B-9397-08002B2CF9AE}" pid="6" name="_dlc_DocIdItemGuid">
    <vt:lpwstr>5148f809-1609-4bc5-82bc-7cbb4804bab8</vt:lpwstr>
  </property>
  <property fmtid="{D5CDD505-2E9C-101B-9397-08002B2CF9AE}" pid="7" name="_SourceUrl">
    <vt:lpwstr/>
  </property>
  <property fmtid="{D5CDD505-2E9C-101B-9397-08002B2CF9AE}" pid="8" name="_SharedFileIndex">
    <vt:lpwstr/>
  </property>
  <property fmtid="{D5CDD505-2E9C-101B-9397-08002B2CF9AE}" pid="9" name="ContentTypeId">
    <vt:lpwstr>0x0101003138B5A0BA597B4CAB0F5648C096DFA0</vt:lpwstr>
  </property>
</Properties>
</file>